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Old Standard TT" panose="020B0604020202020204" charset="0"/>
      <p:regular r:id="rId40"/>
      <p:bold r:id="rId41"/>
      <p: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38" autoAdjust="0"/>
  </p:normalViewPr>
  <p:slideViewPr>
    <p:cSldViewPr snapToGrid="0">
      <p:cViewPr>
        <p:scale>
          <a:sx n="88" d="100"/>
          <a:sy n="88" d="100"/>
        </p:scale>
        <p:origin x="66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537cb3b1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537cb3b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During the assessment of the models, the Confusion matrix, Fit details, and ROC curve were examined to derive insights into model performance. Key performance metrics such as misclassification rate, total accuracy, accuracy of 1 prediction, Lift, Area Under the curve, and RASE were considered. It was observed that good performance based on total accuracy was achieved in Bootstrap forest, Boosted trees, and Ensemble Model 2. However, since the class of interest was identifying loan defaulters, the accuracy of 1s prediction was considered over Total accuracy.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56900037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56900037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The major performance indicators considered were AUC, Total accuracy, and Accuracy of 1s prediction. Boosted tree has been found to perform the best in terms of AUC and Total accuracy. On the other hand, Ensemble model 1 has been observed to have better performance in terms of Accuracy of 1 prediction, while still maintaining good performance in other metrics.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56900037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56900037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After the outputs of each model were thoroughly analyzed, the best models were found to be Boosted Trees and Ensemble Model 1. Comparable results were obtained from both models in terms of accuracy, AUC and Lift, but Ensemble Model 1 performed better in terms of accuracy of 1s Prediction, which had been the focus of the modeling from the start. Ensemble Model 1 is not the result of a single model but a combination of models, and its performance is reflected in terms of 1 accuracy, making it robust. Therefore, Ensemble Model 1 was identified as the best model for the analysis.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569000373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569000373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Now, our best model and its performance will be examined closely. </a:t>
            </a:r>
            <a:r>
              <a:rPr lang="en-US" sz="1800" b="0" i="0" u="none" strike="noStrike" dirty="0">
                <a:solidFill>
                  <a:srgbClr val="000000"/>
                </a:solidFill>
                <a:effectLst/>
                <a:latin typeface="Arial" panose="020B0604020202020204" pitchFamily="34" charset="0"/>
              </a:rPr>
              <a:t>Overall, our Ensemble Model 1 has performed well under the ROC </a:t>
            </a:r>
            <a:r>
              <a:rPr lang="en-US" b="0" i="0" dirty="0">
                <a:solidFill>
                  <a:srgbClr val="374151"/>
                </a:solidFill>
                <a:effectLst/>
                <a:latin typeface="Söhne"/>
              </a:rPr>
              <a:t>with an AUC of 0.8094, a misclassification rate of about 13%, and the best accuracy of 1s prediction of 83.55%. The Ensemble model was created by averaging logistic regression, boosted trees, boosted forest, and Naive Bayes Model making it robust in nature. Significantly, as each model used differs from each other, Ensemble reduces the variance in the predictions leading to improved predictive performance.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569000373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569000373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Some important conclusions can be drawn from the overall analysis of various predictive models. The first conclusion relates to the Loan-to-Value (LTV) ratio, which is the relation between the amount of loan granted to the customer and the value of property pledged as collateral. A higher LTV ratio indicates that the borrower is more likely to lack sufficient collateral. As can be observed from the picture, borrowers who made loan defaults had a higher median value for LTV than borrowers who did not make loan defaults.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569000373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569000373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The next factor to consider is the Debt-to-Income ratio, which compares the borrower's monthly debt payments to their monthly income. A higher Debt-to-Income ratio indicates lower income for the borrower, and in unforeseen circumstances, borrowers with lower incomes are more likely to default on the loan. As shown in the picture, borrowers with a higher median DTIR have defaulted on their loans.</a:t>
            </a:r>
            <a:endParaRPr dirty="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569000373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569000373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The loans have been classified into two types, namely commercial/business loans and non-commercial loans. It is observed that the ratio of defaults to non-defaults for commercial/business loans is 0.396, whereas for non-commercial loans it is 0.171. This indicates that a higher percentage of business loans are defaulted on when compared to non-commercial loans.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212bde7b9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12212bde7b9_3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b="0" i="0" dirty="0">
                <a:effectLst/>
                <a:latin typeface="Söhne"/>
              </a:rPr>
              <a:t>Here are a few recommendations based on the results and conclusions, for both existing and new loan applications by the banks:</a:t>
            </a:r>
          </a:p>
          <a:p>
            <a:pPr marL="158750" indent="0" algn="l">
              <a:buNone/>
            </a:pPr>
            <a:endParaRPr lang="en-US" b="0" i="0" dirty="0">
              <a:effectLst/>
              <a:latin typeface="Söhne"/>
            </a:endParaRPr>
          </a:p>
          <a:p>
            <a:pPr algn="l"/>
            <a:r>
              <a:rPr lang="en-US" b="0" i="0" dirty="0">
                <a:effectLst/>
                <a:latin typeface="Söhne"/>
              </a:rPr>
              <a:t>For existing customers :</a:t>
            </a:r>
          </a:p>
          <a:p>
            <a:pPr marL="158750" indent="0" algn="l">
              <a:buNone/>
            </a:pPr>
            <a:endParaRPr lang="en-US" b="0" i="0" dirty="0">
              <a:effectLst/>
              <a:latin typeface="Söhne"/>
            </a:endParaRPr>
          </a:p>
          <a:p>
            <a:pPr marL="457200" indent="-298450" algn="l">
              <a:buFont typeface="Wingdings" panose="05000000000000000000" pitchFamily="2" charset="2"/>
              <a:buChar char="v"/>
            </a:pPr>
            <a:r>
              <a:rPr lang="en-US" b="0" i="0" dirty="0">
                <a:effectLst/>
                <a:latin typeface="Söhne"/>
              </a:rPr>
              <a:t>Borrowers could be asked by banks to restructure their loan repayment model in order to reduce defaults while extending the loan term. This could result in fewer loan defaults and increased revenue for the bank in the form of higher interest paid by the borrower due to the term being extended, leading to higher overall profitability for the banks.</a:t>
            </a:r>
          </a:p>
          <a:p>
            <a:pPr marL="457200" indent="-298450" algn="l">
              <a:buFont typeface="Wingdings" panose="05000000000000000000" pitchFamily="2" charset="2"/>
              <a:buChar char="v"/>
            </a:pPr>
            <a:endParaRPr lang="en-US" b="0" i="0" dirty="0">
              <a:effectLst/>
              <a:latin typeface="Söhne"/>
            </a:endParaRPr>
          </a:p>
          <a:p>
            <a:pPr marL="158750" indent="0" algn="l">
              <a:buFont typeface="Wingdings" panose="05000000000000000000" pitchFamily="2" charset="2"/>
              <a:buNone/>
            </a:pPr>
            <a:endParaRPr lang="en-US" b="0" i="0" dirty="0">
              <a:effectLst/>
              <a:latin typeface="Söhne"/>
            </a:endParaRPr>
          </a:p>
          <a:p>
            <a:pPr algn="l"/>
            <a:r>
              <a:rPr lang="en-US" b="0" i="0" dirty="0">
                <a:effectLst/>
                <a:latin typeface="Söhne"/>
              </a:rPr>
              <a:t>For new loan applications :</a:t>
            </a:r>
          </a:p>
          <a:p>
            <a:pPr algn="l"/>
            <a:endParaRPr lang="en-US" b="0" i="0" dirty="0">
              <a:effectLst/>
              <a:latin typeface="Söhne"/>
            </a:endParaRPr>
          </a:p>
          <a:p>
            <a:pPr marL="457200" indent="-298450" algn="l">
              <a:buFont typeface="Wingdings" panose="05000000000000000000" pitchFamily="2" charset="2"/>
              <a:buChar char="v"/>
            </a:pPr>
            <a:r>
              <a:rPr lang="en-US" b="0" i="0" dirty="0">
                <a:effectLst/>
                <a:latin typeface="Söhne"/>
              </a:rPr>
              <a:t>The LTV ratio threshold above which loan applications would not be processed could be lowered by banks. If the LTV ratio exceeds the threshold, there is a greater risk of loan default, which can have an impact on the bank's profitability.</a:t>
            </a:r>
          </a:p>
          <a:p>
            <a:pPr marL="457200" indent="-298450" algn="l">
              <a:buFont typeface="Wingdings" panose="05000000000000000000" pitchFamily="2" charset="2"/>
              <a:buChar char="v"/>
            </a:pPr>
            <a:r>
              <a:rPr lang="en-US" b="0" i="0" dirty="0">
                <a:effectLst/>
                <a:latin typeface="Söhne"/>
              </a:rPr>
              <a:t>Banks must ensure that all of the borrower's debts have been included in the credit history, in addition to the DTIR ratio which evaluates the individual's income. If certain debts are not included in the credit history but are still owed, the DTIR ratio will remain low despite a higher risk of loan default. Hence, a comprehensive profile evaluation should be part of the approval process.</a:t>
            </a:r>
          </a:p>
          <a:p>
            <a:pPr marL="457200" indent="-298450" algn="l">
              <a:buFont typeface="Wingdings" panose="05000000000000000000" pitchFamily="2" charset="2"/>
              <a:buChar char="v"/>
            </a:pPr>
            <a:r>
              <a:rPr lang="en-US" b="0" i="0" dirty="0">
                <a:effectLst/>
                <a:latin typeface="Söhne"/>
              </a:rPr>
              <a:t>When approving the loan, the borrower's age should be considered. If the borrower is over the age of 50, for example, the loan term should be set so that the borrower can repay the loan before retiring. Lump-sum repayments could be incorporated into the loan structure. Furthermore, the maximum borrowing limit set for such borrowers should be lower than that of a typical borrower.</a:t>
            </a:r>
            <a:br>
              <a:rPr lang="en-US" dirty="0"/>
            </a:b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537cb3b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537cb3b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537cb3b14_0_1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537cb3b14_0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241cab6e3_7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12241cab6e3_7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374151"/>
                </a:solidFill>
                <a:effectLst/>
                <a:latin typeface="Söhne"/>
              </a:rPr>
              <a:t>For this presentation, 8 sections have been listed to show our whole process and the results of predicted loan defaults.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537cb3b1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537cb3b1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537cb3b1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537cb3b1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2568fffe6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2568fffe6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568fffe6a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568fffe6a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568fffe6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568fffe6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568fffe6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2568fffe6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568fffe6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2568fffe6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537cb3b14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537cb3b14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2568fffe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2568fffe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568fffe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2568fffe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4b508b7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4b508b7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 objective of this project is to predict loan defaults in banks. </a:t>
            </a:r>
            <a:r>
              <a:rPr lang="en-US" b="0" i="0" dirty="0">
                <a:solidFill>
                  <a:srgbClr val="374151"/>
                </a:solidFill>
                <a:effectLst/>
                <a:latin typeface="Söhne"/>
              </a:rPr>
              <a:t>This subject was decided upon as loan defaults are related not only to banks' profit but also to the economy of the country. The dataset used in this project consists of 148,670 rows with 34 columns, comprising past data collected by banks of their users.</a:t>
            </a: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568fffe6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2568fffe6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2568fffe6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2568fffe6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6900037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6900037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4b508b77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4b508b77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solidFill>
                  <a:srgbClr val="374151"/>
                </a:solidFill>
                <a:effectLst/>
                <a:latin typeface="Söhne"/>
              </a:rPr>
              <a:t>A major revenue is earned by banks through the interest earned by lending loans. However, it is often associated with risk, and loan defaults are one of the major setbacks faced by banks. The risk indirectly impacts the country's economy as well. Therefore, forecasting techniques are being utilized by banks to analyze patterns that are more likely to be present in loan defaulters, to mitigate this kind of issue. It is expected that our classification model, through this project, can make some solutions to reduce the risks in advance, to save bank's profit, and to stabilize the country's economy.</a:t>
            </a:r>
            <a:endParaRPr sz="1500" dirty="0">
              <a:solidFill>
                <a:schemeClr val="dk1"/>
              </a:solidFill>
              <a:latin typeface="Old Standard TT"/>
              <a:ea typeface="Old Standard TT"/>
              <a:cs typeface="Old Standard TT"/>
              <a:sym typeface="Old Standard TT"/>
            </a:endParaRPr>
          </a:p>
          <a:p>
            <a:pPr marL="0" lvl="0" indent="0" algn="l" rtl="0">
              <a:lnSpc>
                <a:spcPct val="15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212bde7b9_2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212bde7b9_2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The SEMMA process was utilized for Approach to explore and clean the data and to evaluate the best fit model.</a:t>
            </a:r>
          </a:p>
          <a:p>
            <a:pPr marL="171450" lvl="0" indent="-171450" algn="l" rtl="0">
              <a:spcBef>
                <a:spcPts val="0"/>
              </a:spcBef>
              <a:spcAft>
                <a:spcPts val="0"/>
              </a:spcAft>
            </a:pPr>
            <a:r>
              <a:rPr lang="en-US" b="0" i="0" dirty="0">
                <a:solidFill>
                  <a:srgbClr val="374151"/>
                </a:solidFill>
                <a:effectLst/>
                <a:latin typeface="Söhne"/>
              </a:rPr>
              <a:t> In Sample, data can be extracted from the large data set for sampling. </a:t>
            </a:r>
          </a:p>
          <a:p>
            <a:pPr marL="171450" lvl="0" indent="-171450" algn="l" rtl="0">
              <a:spcBef>
                <a:spcPts val="0"/>
              </a:spcBef>
              <a:spcAft>
                <a:spcPts val="0"/>
              </a:spcAft>
            </a:pPr>
            <a:r>
              <a:rPr lang="en-US" b="0" i="0" dirty="0">
                <a:solidFill>
                  <a:srgbClr val="374151"/>
                </a:solidFill>
                <a:effectLst/>
                <a:latin typeface="Söhne"/>
              </a:rPr>
              <a:t>In Explore, outliers and missing values can be checked, and the relationships between predictor variables and target variables can be evaluated.</a:t>
            </a:r>
          </a:p>
          <a:p>
            <a:pPr marL="171450" lvl="0" indent="-171450" algn="l" rtl="0">
              <a:spcBef>
                <a:spcPts val="0"/>
              </a:spcBef>
              <a:spcAft>
                <a:spcPts val="0"/>
              </a:spcAft>
            </a:pPr>
            <a:r>
              <a:rPr lang="en-US" b="0" i="0" dirty="0">
                <a:solidFill>
                  <a:srgbClr val="374151"/>
                </a:solidFill>
                <a:effectLst/>
                <a:latin typeface="Söhne"/>
              </a:rPr>
              <a:t> In Modify, variables can be selected, created, and transformed in preparation for data modeling. </a:t>
            </a:r>
          </a:p>
          <a:p>
            <a:pPr marL="171450" lvl="0" indent="-171450" algn="l" rtl="0">
              <a:spcBef>
                <a:spcPts val="0"/>
              </a:spcBef>
              <a:spcAft>
                <a:spcPts val="0"/>
              </a:spcAft>
            </a:pPr>
            <a:r>
              <a:rPr lang="en-US" b="0" i="0" dirty="0">
                <a:solidFill>
                  <a:srgbClr val="374151"/>
                </a:solidFill>
                <a:effectLst/>
                <a:latin typeface="Söhne"/>
              </a:rPr>
              <a:t>In Model, various modeling (data mining) techniques can be applied to the prepared variables in order to create models that possibly provide the desired outcome. </a:t>
            </a:r>
          </a:p>
          <a:p>
            <a:pPr marL="171450" lvl="0" indent="-171450" algn="l" rtl="0">
              <a:spcBef>
                <a:spcPts val="0"/>
              </a:spcBef>
              <a:spcAft>
                <a:spcPts val="0"/>
              </a:spcAft>
            </a:pPr>
            <a:r>
              <a:rPr lang="en-US" b="0" i="0" dirty="0">
                <a:solidFill>
                  <a:srgbClr val="374151"/>
                </a:solidFill>
                <a:effectLst/>
                <a:latin typeface="Söhne"/>
              </a:rPr>
              <a:t>Lastly, through Assess, the modeling results can be evaluated to show the reliability and usefulness of the created models. </a:t>
            </a:r>
            <a:endParaRPr sz="14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4b508b77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4b508b77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0" i="0" dirty="0">
                <a:solidFill>
                  <a:srgbClr val="374151"/>
                </a:solidFill>
                <a:effectLst/>
                <a:latin typeface="Söhne"/>
              </a:rPr>
              <a:t>The loan default dataset was obtained from the Kaggle website. The dataset consists of past data collected by banks of their users. The original dataset is comprised of 148,670 records with 34 columns. Additionally, in these processes, the meaning of each column was confirmed to verify the target variables and the relationships through further steps.</a:t>
            </a:r>
            <a:endParaRPr sz="1400" dirty="0">
              <a:solidFill>
                <a:srgbClr val="202124"/>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4b508b77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4b508b77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None/>
            </a:pPr>
            <a:r>
              <a:rPr lang="en-US" b="0" i="0" dirty="0">
                <a:solidFill>
                  <a:srgbClr val="374151"/>
                </a:solidFill>
                <a:effectLst/>
                <a:latin typeface="Söhne"/>
              </a:rPr>
              <a:t>In the Explore process, the correlations between each variable could be checked. Additionally, through exploring the dataset, 28,144 missing values were found. Since imputing values into these rows can impact the integrity of the dataset, it was decided to exclude these values. Furthermore, through the quantile range outliers method with a tail quantile of 0.1 &amp; Q=3, a total of 606 records with outliers in the columns such as </a:t>
            </a:r>
            <a:r>
              <a:rPr lang="en-US" b="0" i="0" dirty="0" err="1">
                <a:solidFill>
                  <a:srgbClr val="374151"/>
                </a:solidFill>
                <a:effectLst/>
                <a:latin typeface="Söhne"/>
              </a:rPr>
              <a:t>loan_amount</a:t>
            </a:r>
            <a:r>
              <a:rPr lang="en-US" b="0" i="0" dirty="0">
                <a:solidFill>
                  <a:srgbClr val="374151"/>
                </a:solidFill>
                <a:effectLst/>
                <a:latin typeface="Söhne"/>
              </a:rPr>
              <a:t>, </a:t>
            </a:r>
            <a:r>
              <a:rPr lang="en-US" b="0" i="0" dirty="0" err="1">
                <a:solidFill>
                  <a:srgbClr val="374151"/>
                </a:solidFill>
                <a:effectLst/>
                <a:latin typeface="Söhne"/>
              </a:rPr>
              <a:t>Upfront_charges</a:t>
            </a:r>
            <a:r>
              <a:rPr lang="en-US" b="0" i="0" dirty="0">
                <a:solidFill>
                  <a:srgbClr val="374151"/>
                </a:solidFill>
                <a:effectLst/>
                <a:latin typeface="Söhne"/>
              </a:rPr>
              <a:t>, LTV, and income were found. After excluding these outliers, there were 119,920 records.</a:t>
            </a:r>
            <a:endParaRPr dirty="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537cb3b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537cb3b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Modification of data was an essential step in our analysis to make the data less complex and easy to understand. Since the data was enormous, removing the missing values made sense. However, when studying the missing values, it was realized that rows with the class of interest might be lost. Therefore, closely looking at the dataset, the rows were eliminated without getting rid of our default status = 1 rows. The dataset consists of only 16.24% of 1s, i.e., consisting of our class of interest, so it was insisted to keep those rows. Additionally, columns with missing values which did not contribute to our class of interest were eliminated from the dataset. In terms of outlier fixation, potential outliers obtained by the interquartile method were examined in the context of the entire set of data and eliminated.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537cb3b1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537cb3b1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After data cleaning and modifying our dataset, models relevant to our classification problem were run. Logistic regression, decision trees, boosted trees, boosted forest, neural network, naive Bayes, KNNs, and ensemble models were started with. Since the data was imbalanced in terms of the class of interest under </a:t>
            </a:r>
            <a:r>
              <a:rPr lang="en-US" b="0" i="0" dirty="0" err="1">
                <a:solidFill>
                  <a:srgbClr val="374151"/>
                </a:solidFill>
                <a:effectLst/>
                <a:latin typeface="Söhne"/>
              </a:rPr>
              <a:t>Loan_Default_Status</a:t>
            </a:r>
            <a:r>
              <a:rPr lang="en-US" b="0" i="0" dirty="0">
                <a:solidFill>
                  <a:srgbClr val="374151"/>
                </a:solidFill>
                <a:effectLst/>
                <a:latin typeface="Söhne"/>
              </a:rPr>
              <a:t> column, stratifying data was also considered using Stratified Split balance feature. However, the accuracy remained the same and even decreased in some of the models. Therefore, it was decided to use the actual data during modeling. Moreover, normalizing continuous variables was also tried to get better results, but no improvement in results was observed, and hence it was decided to stick to the actual values.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9"/>
        <p:cNvGrpSpPr/>
        <p:nvPr/>
      </p:nvGrpSpPr>
      <p:grpSpPr>
        <a:xfrm>
          <a:off x="0" y="0"/>
          <a:ext cx="0" cy="0"/>
          <a:chOff x="0" y="0"/>
          <a:chExt cx="0" cy="0"/>
        </a:xfrm>
      </p:grpSpPr>
      <p:sp>
        <p:nvSpPr>
          <p:cNvPr id="60" name="Google Shape;60;p14"/>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14"/>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62" name="Google Shape;62;p14"/>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a:endParaRPr/>
          </a:p>
        </p:txBody>
      </p:sp>
      <p:sp>
        <p:nvSpPr>
          <p:cNvPr id="63" name="Google Shape;63;p14"/>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8" name="Google Shape;68;p15"/>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9" name="Google Shape;6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0"/>
        <p:cNvGrpSpPr/>
        <p:nvPr/>
      </p:nvGrpSpPr>
      <p:grpSpPr>
        <a:xfrm>
          <a:off x="0" y="0"/>
          <a:ext cx="0" cy="0"/>
          <a:chOff x="0" y="0"/>
          <a:chExt cx="0" cy="0"/>
        </a:xfrm>
      </p:grpSpPr>
      <p:cxnSp>
        <p:nvCxnSpPr>
          <p:cNvPr id="71" name="Google Shape;71;p16"/>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72" name="Google Shape;72;p16"/>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a:endParaRPr/>
          </a:p>
        </p:txBody>
      </p:sp>
      <p:sp>
        <p:nvSpPr>
          <p:cNvPr id="73" name="Google Shape;7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6" name="Google Shape;76;p17"/>
          <p:cNvSpPr txBox="1">
            <a:spLocks noGrp="1"/>
          </p:cNvSpPr>
          <p:nvPr>
            <p:ph type="body" idx="1"/>
          </p:nvPr>
        </p:nvSpPr>
        <p:spPr>
          <a:xfrm>
            <a:off x="311700" y="1171675"/>
            <a:ext cx="3999900" cy="3397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7" name="Google Shape;77;p17"/>
          <p:cNvSpPr txBox="1">
            <a:spLocks noGrp="1"/>
          </p:cNvSpPr>
          <p:nvPr>
            <p:ph type="body" idx="2"/>
          </p:nvPr>
        </p:nvSpPr>
        <p:spPr>
          <a:xfrm>
            <a:off x="4832400" y="1171675"/>
            <a:ext cx="3999900" cy="3397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 name="Google Shape;8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5" name="Google Shape;8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490250" y="526350"/>
            <a:ext cx="56040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a:endParaRPr/>
          </a:p>
        </p:txBody>
      </p:sp>
      <p:sp>
        <p:nvSpPr>
          <p:cNvPr id="88" name="Google Shape;8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1"/>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1" name="Google Shape;91;p21"/>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92" name="Google Shape;92;p21"/>
          <p:cNvSpPr txBox="1">
            <a:spLocks noGrp="1"/>
          </p:cNvSpPr>
          <p:nvPr>
            <p:ph type="title"/>
          </p:nvPr>
        </p:nvSpPr>
        <p:spPr>
          <a:xfrm>
            <a:off x="265500" y="1382350"/>
            <a:ext cx="4045200" cy="1333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a:endParaRPr/>
          </a:p>
        </p:txBody>
      </p:sp>
      <p:sp>
        <p:nvSpPr>
          <p:cNvPr id="93" name="Google Shape;93;p21"/>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accent1"/>
              </a:buClr>
              <a:buSzPts val="1800"/>
              <a:buChar char="●"/>
              <a:defRPr>
                <a:solidFill>
                  <a:schemeClr val="accent1"/>
                </a:solidFill>
              </a:defRPr>
            </a:lvl1pPr>
            <a:lvl2pPr marL="914400" lvl="1" indent="-317500" algn="l">
              <a:lnSpc>
                <a:spcPct val="115000"/>
              </a:lnSpc>
              <a:spcBef>
                <a:spcPts val="0"/>
              </a:spcBef>
              <a:spcAft>
                <a:spcPts val="0"/>
              </a:spcAft>
              <a:buClr>
                <a:schemeClr val="accent1"/>
              </a:buClr>
              <a:buSzPts val="1400"/>
              <a:buChar char="○"/>
              <a:defRPr>
                <a:solidFill>
                  <a:schemeClr val="accent1"/>
                </a:solidFill>
              </a:defRPr>
            </a:lvl2pPr>
            <a:lvl3pPr marL="1371600" lvl="2" indent="-317500" algn="l">
              <a:lnSpc>
                <a:spcPct val="115000"/>
              </a:lnSpc>
              <a:spcBef>
                <a:spcPts val="0"/>
              </a:spcBef>
              <a:spcAft>
                <a:spcPts val="0"/>
              </a:spcAft>
              <a:buClr>
                <a:schemeClr val="accent1"/>
              </a:buClr>
              <a:buSzPts val="1400"/>
              <a:buChar char="■"/>
              <a:defRPr>
                <a:solidFill>
                  <a:schemeClr val="accent1"/>
                </a:solidFill>
              </a:defRPr>
            </a:lvl3pPr>
            <a:lvl4pPr marL="1828800" lvl="3" indent="-317500" algn="l">
              <a:lnSpc>
                <a:spcPct val="115000"/>
              </a:lnSpc>
              <a:spcBef>
                <a:spcPts val="0"/>
              </a:spcBef>
              <a:spcAft>
                <a:spcPts val="0"/>
              </a:spcAft>
              <a:buClr>
                <a:schemeClr val="accent1"/>
              </a:buClr>
              <a:buSzPts val="1400"/>
              <a:buChar char="●"/>
              <a:defRPr>
                <a:solidFill>
                  <a:schemeClr val="accent1"/>
                </a:solidFill>
              </a:defRPr>
            </a:lvl4pPr>
            <a:lvl5pPr marL="2286000" lvl="4" indent="-317500" algn="l">
              <a:lnSpc>
                <a:spcPct val="115000"/>
              </a:lnSpc>
              <a:spcBef>
                <a:spcPts val="0"/>
              </a:spcBef>
              <a:spcAft>
                <a:spcPts val="0"/>
              </a:spcAft>
              <a:buClr>
                <a:schemeClr val="accent1"/>
              </a:buClr>
              <a:buSzPts val="1400"/>
              <a:buChar char="○"/>
              <a:defRPr>
                <a:solidFill>
                  <a:schemeClr val="accent1"/>
                </a:solidFill>
              </a:defRPr>
            </a:lvl5pPr>
            <a:lvl6pPr marL="2743200" lvl="5" indent="-317500" algn="l">
              <a:lnSpc>
                <a:spcPct val="115000"/>
              </a:lnSpc>
              <a:spcBef>
                <a:spcPts val="0"/>
              </a:spcBef>
              <a:spcAft>
                <a:spcPts val="0"/>
              </a:spcAft>
              <a:buClr>
                <a:schemeClr val="accent1"/>
              </a:buClr>
              <a:buSzPts val="1400"/>
              <a:buChar char="■"/>
              <a:defRPr>
                <a:solidFill>
                  <a:schemeClr val="accent1"/>
                </a:solidFill>
              </a:defRPr>
            </a:lvl6pPr>
            <a:lvl7pPr marL="3200400" lvl="6" indent="-317500" algn="l">
              <a:lnSpc>
                <a:spcPct val="115000"/>
              </a:lnSpc>
              <a:spcBef>
                <a:spcPts val="0"/>
              </a:spcBef>
              <a:spcAft>
                <a:spcPts val="0"/>
              </a:spcAft>
              <a:buClr>
                <a:schemeClr val="accent1"/>
              </a:buClr>
              <a:buSzPts val="1400"/>
              <a:buChar char="●"/>
              <a:defRPr>
                <a:solidFill>
                  <a:schemeClr val="accent1"/>
                </a:solidFill>
              </a:defRPr>
            </a:lvl7pPr>
            <a:lvl8pPr marL="3657600" lvl="7" indent="-317500" algn="l">
              <a:lnSpc>
                <a:spcPct val="115000"/>
              </a:lnSpc>
              <a:spcBef>
                <a:spcPts val="0"/>
              </a:spcBef>
              <a:spcAft>
                <a:spcPts val="0"/>
              </a:spcAft>
              <a:buClr>
                <a:schemeClr val="accent1"/>
              </a:buClr>
              <a:buSzPts val="1400"/>
              <a:buChar char="○"/>
              <a:defRPr>
                <a:solidFill>
                  <a:schemeClr val="accent1"/>
                </a:solidFill>
              </a:defRPr>
            </a:lvl8pPr>
            <a:lvl9pPr marL="4114800" lvl="8" indent="-317500" algn="l">
              <a:lnSpc>
                <a:spcPct val="115000"/>
              </a:lnSpc>
              <a:spcBef>
                <a:spcPts val="0"/>
              </a:spcBef>
              <a:spcAft>
                <a:spcPts val="0"/>
              </a:spcAft>
              <a:buClr>
                <a:schemeClr val="accent1"/>
              </a:buClr>
              <a:buSzPts val="1400"/>
              <a:buChar char="■"/>
              <a:defRPr>
                <a:solidFill>
                  <a:schemeClr val="accent1"/>
                </a:solidFill>
              </a:defRPr>
            </a:lvl9pPr>
          </a:lstStyle>
          <a:p>
            <a:endParaRPr/>
          </a:p>
        </p:txBody>
      </p:sp>
      <p:sp>
        <p:nvSpPr>
          <p:cNvPr id="95" name="Google Shape;9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8" name="Google Shape;9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3"/>
          <p:cNvSpPr txBox="1">
            <a:spLocks noGrp="1"/>
          </p:cNvSpPr>
          <p:nvPr>
            <p:ph type="title" hasCustomPrompt="1"/>
          </p:nvPr>
        </p:nvSpPr>
        <p:spPr>
          <a:xfrm>
            <a:off x="311700" y="1039650"/>
            <a:ext cx="8520600" cy="2106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101" name="Google Shape;101;p2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02" name="Google Shape;10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endParaRPr/>
          </a:p>
        </p:txBody>
      </p:sp>
      <p:sp>
        <p:nvSpPr>
          <p:cNvPr id="57" name="Google Shape;57;p1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endParaRPr/>
          </a:p>
        </p:txBody>
      </p:sp>
      <p:sp>
        <p:nvSpPr>
          <p:cNvPr id="58" name="Google Shape;5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www.kaggle.com/datasets/yasserh/loan-default-datase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5B54"/>
        </a:solid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ctrTitle"/>
          </p:nvPr>
        </p:nvSpPr>
        <p:spPr>
          <a:xfrm>
            <a:off x="1773300" y="177350"/>
            <a:ext cx="5597400" cy="644100"/>
          </a:xfrm>
          <a:prstGeom prst="rect">
            <a:avLst/>
          </a:prstGeom>
        </p:spPr>
        <p:txBody>
          <a:bodyPr spcFirstLastPara="1" wrap="square" lIns="91425" tIns="91425" rIns="91425" bIns="91425" anchor="b" anchorCtr="0">
            <a:normAutofit/>
          </a:bodyPr>
          <a:lstStyle/>
          <a:p>
            <a:pPr marL="0" lvl="0" indent="0" algn="ctr" rtl="0">
              <a:lnSpc>
                <a:spcPct val="116727"/>
              </a:lnSpc>
              <a:spcBef>
                <a:spcPts val="0"/>
              </a:spcBef>
              <a:spcAft>
                <a:spcPts val="0"/>
              </a:spcAft>
              <a:buClr>
                <a:schemeClr val="dk1"/>
              </a:buClr>
              <a:buSzPct val="39758"/>
              <a:buFont typeface="Arial"/>
              <a:buNone/>
            </a:pPr>
            <a:r>
              <a:rPr lang="en" sz="2400" b="1" dirty="0">
                <a:latin typeface="Calibri"/>
                <a:ea typeface="Calibri"/>
                <a:cs typeface="Calibri"/>
                <a:sym typeface="Calibri"/>
              </a:rPr>
              <a:t>Predicting Loan Default in Banks</a:t>
            </a:r>
            <a:endParaRPr sz="2400" dirty="0"/>
          </a:p>
        </p:txBody>
      </p:sp>
      <p:sp>
        <p:nvSpPr>
          <p:cNvPr id="110" name="Google Shape;110;p25"/>
          <p:cNvSpPr/>
          <p:nvPr/>
        </p:nvSpPr>
        <p:spPr>
          <a:xfrm>
            <a:off x="540875" y="3418800"/>
            <a:ext cx="714300" cy="347100"/>
          </a:xfrm>
          <a:prstGeom prst="rect">
            <a:avLst/>
          </a:prstGeom>
          <a:solidFill>
            <a:srgbClr val="155B54"/>
          </a:solidFill>
          <a:ln w="9525" cap="flat" cmpd="sng">
            <a:solidFill>
              <a:srgbClr val="155B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5"/>
          <p:cNvSpPr txBox="1"/>
          <p:nvPr/>
        </p:nvSpPr>
        <p:spPr>
          <a:xfrm>
            <a:off x="5300300" y="3883704"/>
            <a:ext cx="3649800" cy="892522"/>
          </a:xfrm>
          <a:prstGeom prst="rect">
            <a:avLst/>
          </a:prstGeom>
          <a:noFill/>
          <a:ln>
            <a:noFill/>
          </a:ln>
        </p:spPr>
        <p:txBody>
          <a:bodyPr spcFirstLastPara="1" wrap="square" lIns="91425" tIns="91425" rIns="91425" bIns="91425" anchor="t" anchorCtr="0">
            <a:spAutoFit/>
          </a:bodyPr>
          <a:lstStyle/>
          <a:p>
            <a:pPr marL="0" lvl="0" indent="0" algn="r" rtl="0">
              <a:lnSpc>
                <a:spcPct val="96727"/>
              </a:lnSpc>
              <a:spcBef>
                <a:spcPts val="0"/>
              </a:spcBef>
              <a:spcAft>
                <a:spcPts val="0"/>
              </a:spcAft>
              <a:buClr>
                <a:schemeClr val="dk1"/>
              </a:buClr>
              <a:buSzPts val="688"/>
              <a:buFont typeface="Arial"/>
              <a:buNone/>
            </a:pPr>
            <a:endParaRPr sz="2000" b="1" dirty="0">
              <a:solidFill>
                <a:srgbClr val="FFFFFF"/>
              </a:solidFill>
              <a:latin typeface="Calibri"/>
              <a:ea typeface="Calibri"/>
              <a:cs typeface="Calibri"/>
              <a:sym typeface="Calibri"/>
            </a:endParaRPr>
          </a:p>
          <a:p>
            <a:pPr marL="0" lvl="0" indent="0" algn="r" rtl="0">
              <a:lnSpc>
                <a:spcPct val="95000"/>
              </a:lnSpc>
              <a:spcBef>
                <a:spcPts val="0"/>
              </a:spcBef>
              <a:spcAft>
                <a:spcPts val="0"/>
              </a:spcAft>
              <a:buClr>
                <a:schemeClr val="dk1"/>
              </a:buClr>
              <a:buSzPts val="688"/>
              <a:buFont typeface="Arial"/>
              <a:buNone/>
            </a:pPr>
            <a:endParaRPr dirty="0">
              <a:solidFill>
                <a:srgbClr val="FFFFFF"/>
              </a:solidFill>
              <a:latin typeface="Calibri"/>
              <a:ea typeface="Calibri"/>
              <a:cs typeface="Calibri"/>
              <a:sym typeface="Calibri"/>
            </a:endParaRPr>
          </a:p>
          <a:p>
            <a:pPr marL="0" lvl="0" indent="0" algn="r" rtl="0">
              <a:lnSpc>
                <a:spcPct val="95000"/>
              </a:lnSpc>
              <a:spcBef>
                <a:spcPts val="0"/>
              </a:spcBef>
              <a:spcAft>
                <a:spcPts val="0"/>
              </a:spcAft>
              <a:buClr>
                <a:schemeClr val="dk1"/>
              </a:buClr>
              <a:buSzPts val="688"/>
              <a:buFont typeface="Arial"/>
              <a:buNone/>
            </a:pPr>
            <a:r>
              <a:rPr lang="en" dirty="0">
                <a:solidFill>
                  <a:srgbClr val="FFFFFF"/>
                </a:solidFill>
                <a:latin typeface="Calibri"/>
                <a:ea typeface="Calibri"/>
                <a:cs typeface="Calibri"/>
                <a:sym typeface="Calibri"/>
              </a:rPr>
              <a:t>Ajith Menon, Adwaith</a:t>
            </a:r>
            <a:endParaRPr dirty="0">
              <a:solidFill>
                <a:srgbClr val="FFFFFF"/>
              </a:solidFill>
              <a:latin typeface="Calibri"/>
              <a:ea typeface="Calibri"/>
              <a:cs typeface="Calibri"/>
              <a:sym typeface="Calibri"/>
            </a:endParaRPr>
          </a:p>
        </p:txBody>
      </p:sp>
      <p:sp>
        <p:nvSpPr>
          <p:cNvPr id="112" name="Google Shape;112;p25"/>
          <p:cNvSpPr txBox="1"/>
          <p:nvPr/>
        </p:nvSpPr>
        <p:spPr>
          <a:xfrm>
            <a:off x="1640850" y="821450"/>
            <a:ext cx="5862300" cy="616742"/>
          </a:xfrm>
          <a:prstGeom prst="rect">
            <a:avLst/>
          </a:prstGeom>
          <a:noFill/>
          <a:ln>
            <a:noFill/>
          </a:ln>
        </p:spPr>
        <p:txBody>
          <a:bodyPr spcFirstLastPara="1" wrap="square" lIns="91425" tIns="91425" rIns="91425" bIns="91425" anchor="t" anchorCtr="0">
            <a:spAutoFit/>
          </a:bodyPr>
          <a:lstStyle/>
          <a:p>
            <a:pPr marL="0" lvl="0" indent="0" algn="ctr" rtl="0">
              <a:lnSpc>
                <a:spcPct val="116727"/>
              </a:lnSpc>
              <a:spcBef>
                <a:spcPts val="0"/>
              </a:spcBef>
              <a:spcAft>
                <a:spcPts val="0"/>
              </a:spcAft>
              <a:buNone/>
            </a:pPr>
            <a:r>
              <a:rPr lang="en" sz="2400" b="1" dirty="0">
                <a:solidFill>
                  <a:schemeClr val="accent1"/>
                </a:solidFill>
                <a:latin typeface="Calibri"/>
                <a:ea typeface="Calibri"/>
                <a:cs typeface="Calibri"/>
                <a:sym typeface="Calibri"/>
              </a:rPr>
              <a:t>Mitigating the Risk of Non-Payment</a:t>
            </a:r>
            <a:endParaRPr sz="2400" dirty="0">
              <a:latin typeface="Old Standard TT"/>
              <a:ea typeface="Old Standard TT"/>
              <a:cs typeface="Old Standard TT"/>
              <a:sym typeface="Old Standard TT"/>
            </a:endParaRPr>
          </a:p>
        </p:txBody>
      </p:sp>
      <p:pic>
        <p:nvPicPr>
          <p:cNvPr id="113" name="Google Shape;113;p25"/>
          <p:cNvPicPr preferRelativeResize="0"/>
          <p:nvPr/>
        </p:nvPicPr>
        <p:blipFill>
          <a:blip r:embed="rId3">
            <a:alphaModFix/>
          </a:blip>
          <a:stretch>
            <a:fillRect/>
          </a:stretch>
        </p:blipFill>
        <p:spPr>
          <a:xfrm>
            <a:off x="362450" y="2084852"/>
            <a:ext cx="4734375" cy="2663076"/>
          </a:xfrm>
          <a:prstGeom prst="rect">
            <a:avLst/>
          </a:prstGeom>
          <a:noFill/>
          <a:ln>
            <a:noFill/>
          </a:ln>
        </p:spPr>
      </p:pic>
      <p:cxnSp>
        <p:nvCxnSpPr>
          <p:cNvPr id="114" name="Google Shape;114;p25"/>
          <p:cNvCxnSpPr/>
          <p:nvPr/>
        </p:nvCxnSpPr>
        <p:spPr>
          <a:xfrm>
            <a:off x="1801625" y="877475"/>
            <a:ext cx="5610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83575" y="93138"/>
            <a:ext cx="3300900" cy="5787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None/>
            </a:pPr>
            <a:r>
              <a:rPr lang="en" sz="2400" b="1" i="1">
                <a:latin typeface="Calibri"/>
                <a:ea typeface="Calibri"/>
                <a:cs typeface="Calibri"/>
                <a:sym typeface="Calibri"/>
              </a:rPr>
              <a:t>SEMM</a:t>
            </a:r>
            <a:r>
              <a:rPr lang="en" sz="3122" b="1" i="1">
                <a:latin typeface="Calibri"/>
                <a:ea typeface="Calibri"/>
                <a:cs typeface="Calibri"/>
                <a:sym typeface="Calibri"/>
              </a:rPr>
              <a:t>A</a:t>
            </a:r>
            <a:r>
              <a:rPr lang="en" sz="2400" b="1" i="1">
                <a:latin typeface="Calibri"/>
                <a:ea typeface="Calibri"/>
                <a:cs typeface="Calibri"/>
                <a:sym typeface="Calibri"/>
              </a:rPr>
              <a:t> - </a:t>
            </a:r>
            <a:r>
              <a:rPr lang="en" sz="3122" b="1" i="1">
                <a:latin typeface="Calibri"/>
                <a:ea typeface="Calibri"/>
                <a:cs typeface="Calibri"/>
                <a:sym typeface="Calibri"/>
              </a:rPr>
              <a:t>A</a:t>
            </a:r>
            <a:r>
              <a:rPr lang="en" sz="2400" b="1" i="1">
                <a:latin typeface="Calibri"/>
                <a:ea typeface="Calibri"/>
                <a:cs typeface="Calibri"/>
                <a:sym typeface="Calibri"/>
              </a:rPr>
              <a:t>ssessment</a:t>
            </a:r>
            <a:endParaRPr sz="2400" b="1" i="1">
              <a:latin typeface="Calibri"/>
              <a:ea typeface="Calibri"/>
              <a:cs typeface="Calibri"/>
              <a:sym typeface="Calibri"/>
            </a:endParaRPr>
          </a:p>
        </p:txBody>
      </p:sp>
      <p:sp>
        <p:nvSpPr>
          <p:cNvPr id="246" name="Google Shape;246;p34"/>
          <p:cNvSpPr txBox="1">
            <a:spLocks noGrp="1"/>
          </p:cNvSpPr>
          <p:nvPr>
            <p:ph type="body" idx="1"/>
          </p:nvPr>
        </p:nvSpPr>
        <p:spPr>
          <a:xfrm>
            <a:off x="302350" y="1722985"/>
            <a:ext cx="2544900" cy="22944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457200" lvl="0" indent="-304800" algn="l" rtl="0">
              <a:lnSpc>
                <a:spcPct val="2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Misclassification rate</a:t>
            </a:r>
            <a:endParaRPr sz="1200">
              <a:solidFill>
                <a:srgbClr val="FFFFFF"/>
              </a:solidFill>
              <a:latin typeface="Calibri"/>
              <a:ea typeface="Calibri"/>
              <a:cs typeface="Calibri"/>
              <a:sym typeface="Calibri"/>
            </a:endParaRPr>
          </a:p>
          <a:p>
            <a:pPr marL="457200" lvl="0" indent="-304800" algn="l" rtl="0">
              <a:lnSpc>
                <a:spcPct val="2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Confusion Matrix</a:t>
            </a:r>
            <a:endParaRPr sz="1200">
              <a:solidFill>
                <a:srgbClr val="FFFFFF"/>
              </a:solidFill>
              <a:latin typeface="Calibri"/>
              <a:ea typeface="Calibri"/>
              <a:cs typeface="Calibri"/>
              <a:sym typeface="Calibri"/>
            </a:endParaRPr>
          </a:p>
          <a:p>
            <a:pPr marL="457200" lvl="0" indent="-304800" algn="l" rtl="0">
              <a:lnSpc>
                <a:spcPct val="2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Accuracy of 1s</a:t>
            </a:r>
            <a:endParaRPr sz="1200">
              <a:solidFill>
                <a:srgbClr val="FFFFFF"/>
              </a:solidFill>
              <a:latin typeface="Calibri"/>
              <a:ea typeface="Calibri"/>
              <a:cs typeface="Calibri"/>
              <a:sym typeface="Calibri"/>
            </a:endParaRPr>
          </a:p>
          <a:p>
            <a:pPr marL="457200" lvl="0" indent="-304800" algn="l" rtl="0">
              <a:lnSpc>
                <a:spcPct val="2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AUC</a:t>
            </a:r>
            <a:endParaRPr sz="1200">
              <a:solidFill>
                <a:srgbClr val="FFFFFF"/>
              </a:solidFill>
              <a:latin typeface="Calibri"/>
              <a:ea typeface="Calibri"/>
              <a:cs typeface="Calibri"/>
              <a:sym typeface="Calibri"/>
            </a:endParaRPr>
          </a:p>
          <a:p>
            <a:pPr marL="457200" lvl="0" indent="-304800" algn="l" rtl="0">
              <a:lnSpc>
                <a:spcPct val="2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RASE</a:t>
            </a:r>
            <a:endParaRPr sz="1200">
              <a:solidFill>
                <a:srgbClr val="FFFFFF"/>
              </a:solidFill>
              <a:latin typeface="Calibri"/>
              <a:ea typeface="Calibri"/>
              <a:cs typeface="Calibri"/>
              <a:sym typeface="Calibri"/>
            </a:endParaRPr>
          </a:p>
          <a:p>
            <a:pPr marL="457200" lvl="0" indent="-304800" algn="l" rtl="0">
              <a:lnSpc>
                <a:spcPct val="2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Baseline Accuracy</a:t>
            </a:r>
            <a:endParaRPr sz="1200">
              <a:solidFill>
                <a:srgbClr val="FFFFFF"/>
              </a:solidFill>
              <a:latin typeface="Calibri"/>
              <a:ea typeface="Calibri"/>
              <a:cs typeface="Calibri"/>
              <a:sym typeface="Calibri"/>
            </a:endParaRPr>
          </a:p>
        </p:txBody>
      </p:sp>
      <p:pic>
        <p:nvPicPr>
          <p:cNvPr id="247" name="Google Shape;247;p34"/>
          <p:cNvPicPr preferRelativeResize="0"/>
          <p:nvPr/>
        </p:nvPicPr>
        <p:blipFill>
          <a:blip r:embed="rId3">
            <a:alphaModFix/>
          </a:blip>
          <a:stretch>
            <a:fillRect/>
          </a:stretch>
        </p:blipFill>
        <p:spPr>
          <a:xfrm>
            <a:off x="3110050" y="849475"/>
            <a:ext cx="5871601" cy="3950050"/>
          </a:xfrm>
          <a:prstGeom prst="rect">
            <a:avLst/>
          </a:prstGeom>
          <a:noFill/>
          <a:ln>
            <a:noFill/>
          </a:ln>
          <a:effectLst>
            <a:outerShdw blurRad="57150" dist="19050" dir="5400000" algn="bl" rotWithShape="0">
              <a:srgbClr val="000000">
                <a:alpha val="50000"/>
              </a:srgbClr>
            </a:outerShdw>
          </a:effectLst>
        </p:spPr>
      </p:pic>
      <p:pic>
        <p:nvPicPr>
          <p:cNvPr id="248" name="Google Shape;248;p34"/>
          <p:cNvPicPr preferRelativeResize="0"/>
          <p:nvPr/>
        </p:nvPicPr>
        <p:blipFill>
          <a:blip r:embed="rId4">
            <a:alphaModFix/>
          </a:blip>
          <a:stretch>
            <a:fillRect/>
          </a:stretch>
        </p:blipFill>
        <p:spPr>
          <a:xfrm>
            <a:off x="143375" y="121345"/>
            <a:ext cx="640200" cy="52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5"/>
          <p:cNvPicPr preferRelativeResize="0"/>
          <p:nvPr/>
        </p:nvPicPr>
        <p:blipFill>
          <a:blip r:embed="rId3">
            <a:alphaModFix/>
          </a:blip>
          <a:stretch>
            <a:fillRect/>
          </a:stretch>
        </p:blipFill>
        <p:spPr>
          <a:xfrm>
            <a:off x="5294904" y="277675"/>
            <a:ext cx="3615246" cy="2173000"/>
          </a:xfrm>
          <a:prstGeom prst="rect">
            <a:avLst/>
          </a:prstGeom>
          <a:noFill/>
          <a:ln>
            <a:noFill/>
          </a:ln>
          <a:effectLst>
            <a:outerShdw blurRad="57150" dist="19050" dir="5400000" algn="bl" rotWithShape="0">
              <a:srgbClr val="000000">
                <a:alpha val="50000"/>
              </a:srgbClr>
            </a:outerShdw>
          </a:effectLst>
        </p:spPr>
      </p:pic>
      <p:pic>
        <p:nvPicPr>
          <p:cNvPr id="254" name="Google Shape;254;p35"/>
          <p:cNvPicPr preferRelativeResize="0"/>
          <p:nvPr/>
        </p:nvPicPr>
        <p:blipFill>
          <a:blip r:embed="rId4">
            <a:alphaModFix/>
          </a:blip>
          <a:stretch>
            <a:fillRect/>
          </a:stretch>
        </p:blipFill>
        <p:spPr>
          <a:xfrm>
            <a:off x="5294900" y="2562650"/>
            <a:ext cx="3615250" cy="2235700"/>
          </a:xfrm>
          <a:prstGeom prst="rect">
            <a:avLst/>
          </a:prstGeom>
          <a:noFill/>
          <a:ln>
            <a:noFill/>
          </a:ln>
          <a:effectLst>
            <a:outerShdw blurRad="57150" dist="19050" dir="5400000" algn="bl" rotWithShape="0">
              <a:srgbClr val="000000">
                <a:alpha val="50000"/>
              </a:srgbClr>
            </a:outerShdw>
          </a:effectLst>
        </p:spPr>
      </p:pic>
      <p:pic>
        <p:nvPicPr>
          <p:cNvPr id="255" name="Google Shape;255;p35"/>
          <p:cNvPicPr preferRelativeResize="0"/>
          <p:nvPr/>
        </p:nvPicPr>
        <p:blipFill rotWithShape="1">
          <a:blip r:embed="rId5">
            <a:alphaModFix/>
          </a:blip>
          <a:srcRect b="-2239"/>
          <a:stretch/>
        </p:blipFill>
        <p:spPr>
          <a:xfrm>
            <a:off x="260075" y="981738"/>
            <a:ext cx="4905900" cy="3553425"/>
          </a:xfrm>
          <a:prstGeom prst="rect">
            <a:avLst/>
          </a:prstGeom>
          <a:noFill/>
          <a:ln>
            <a:noFill/>
          </a:ln>
          <a:effectLst>
            <a:outerShdw blurRad="57150" dist="19050" dir="5400000" algn="bl" rotWithShape="0">
              <a:srgbClr val="000000">
                <a:alpha val="50000"/>
              </a:srgbClr>
            </a:outerShdw>
          </a:effectLst>
        </p:spPr>
      </p:pic>
      <p:sp>
        <p:nvSpPr>
          <p:cNvPr id="256" name="Google Shape;256;p35"/>
          <p:cNvSpPr txBox="1">
            <a:spLocks noGrp="1"/>
          </p:cNvSpPr>
          <p:nvPr>
            <p:ph type="title"/>
          </p:nvPr>
        </p:nvSpPr>
        <p:spPr>
          <a:xfrm>
            <a:off x="783575" y="158463"/>
            <a:ext cx="3300900" cy="5787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None/>
            </a:pPr>
            <a:r>
              <a:rPr lang="en" sz="2400" b="1" i="1">
                <a:latin typeface="Calibri"/>
                <a:ea typeface="Calibri"/>
                <a:cs typeface="Calibri"/>
                <a:sym typeface="Calibri"/>
              </a:rPr>
              <a:t>SEMM</a:t>
            </a:r>
            <a:r>
              <a:rPr lang="en" sz="3122" b="1" i="1">
                <a:latin typeface="Calibri"/>
                <a:ea typeface="Calibri"/>
                <a:cs typeface="Calibri"/>
                <a:sym typeface="Calibri"/>
              </a:rPr>
              <a:t>A</a:t>
            </a:r>
            <a:r>
              <a:rPr lang="en" sz="2400" b="1" i="1">
                <a:latin typeface="Calibri"/>
                <a:ea typeface="Calibri"/>
                <a:cs typeface="Calibri"/>
                <a:sym typeface="Calibri"/>
              </a:rPr>
              <a:t> - </a:t>
            </a:r>
            <a:r>
              <a:rPr lang="en" sz="3122" b="1" i="1">
                <a:latin typeface="Calibri"/>
                <a:ea typeface="Calibri"/>
                <a:cs typeface="Calibri"/>
                <a:sym typeface="Calibri"/>
              </a:rPr>
              <a:t>A</a:t>
            </a:r>
            <a:r>
              <a:rPr lang="en" sz="2400" b="1" i="1">
                <a:latin typeface="Calibri"/>
                <a:ea typeface="Calibri"/>
                <a:cs typeface="Calibri"/>
                <a:sym typeface="Calibri"/>
              </a:rPr>
              <a:t>ssessment</a:t>
            </a:r>
            <a:endParaRPr sz="2400" b="1" i="1">
              <a:latin typeface="Calibri"/>
              <a:ea typeface="Calibri"/>
              <a:cs typeface="Calibri"/>
              <a:sym typeface="Calibri"/>
            </a:endParaRPr>
          </a:p>
        </p:txBody>
      </p:sp>
      <p:pic>
        <p:nvPicPr>
          <p:cNvPr id="257" name="Google Shape;257;p35"/>
          <p:cNvPicPr preferRelativeResize="0"/>
          <p:nvPr/>
        </p:nvPicPr>
        <p:blipFill>
          <a:blip r:embed="rId6">
            <a:alphaModFix/>
          </a:blip>
          <a:stretch>
            <a:fillRect/>
          </a:stretch>
        </p:blipFill>
        <p:spPr>
          <a:xfrm>
            <a:off x="143375" y="186670"/>
            <a:ext cx="640200" cy="52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2" name="Google Shape;262;p36"/>
          <p:cNvGrpSpPr/>
          <p:nvPr/>
        </p:nvGrpSpPr>
        <p:grpSpPr>
          <a:xfrm>
            <a:off x="3647924" y="2409196"/>
            <a:ext cx="334125" cy="334078"/>
            <a:chOff x="3157188" y="909150"/>
            <a:chExt cx="470400" cy="470400"/>
          </a:xfrm>
        </p:grpSpPr>
        <p:sp>
          <p:nvSpPr>
            <p:cNvPr id="263" name="Google Shape;263;p36"/>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6"/>
          <p:cNvGrpSpPr/>
          <p:nvPr/>
        </p:nvGrpSpPr>
        <p:grpSpPr>
          <a:xfrm>
            <a:off x="5638610" y="788405"/>
            <a:ext cx="2864010" cy="1952582"/>
            <a:chOff x="3169042" y="1002150"/>
            <a:chExt cx="1992077" cy="1569600"/>
          </a:xfrm>
        </p:grpSpPr>
        <p:sp>
          <p:nvSpPr>
            <p:cNvPr id="266" name="Google Shape;266;p36"/>
            <p:cNvSpPr/>
            <p:nvPr/>
          </p:nvSpPr>
          <p:spPr>
            <a:xfrm flipH="1">
              <a:off x="3216519" y="1002150"/>
              <a:ext cx="1944600" cy="15696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6"/>
            <p:cNvSpPr txBox="1"/>
            <p:nvPr/>
          </p:nvSpPr>
          <p:spPr>
            <a:xfrm>
              <a:off x="3461163" y="1244660"/>
              <a:ext cx="1451700" cy="4599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CCCCCC"/>
                  </a:solidFill>
                  <a:latin typeface="Calibri"/>
                  <a:ea typeface="Calibri"/>
                  <a:cs typeface="Calibri"/>
                  <a:sym typeface="Calibri"/>
                </a:rPr>
                <a:t>Ensemble Model 1</a:t>
              </a:r>
              <a:endParaRPr u="sng">
                <a:solidFill>
                  <a:srgbClr val="CCCCCC"/>
                </a:solidFill>
                <a:latin typeface="Calibri"/>
                <a:ea typeface="Calibri"/>
                <a:cs typeface="Calibri"/>
                <a:sym typeface="Calibri"/>
              </a:endParaRPr>
            </a:p>
          </p:txBody>
        </p:sp>
        <p:sp>
          <p:nvSpPr>
            <p:cNvPr id="268" name="Google Shape;268;p36"/>
            <p:cNvSpPr txBox="1"/>
            <p:nvPr/>
          </p:nvSpPr>
          <p:spPr>
            <a:xfrm>
              <a:off x="3169042" y="1554297"/>
              <a:ext cx="1866600" cy="615600"/>
            </a:xfrm>
            <a:prstGeom prst="rect">
              <a:avLst/>
            </a:prstGeom>
            <a:solidFill>
              <a:schemeClr val="dk2"/>
            </a:solid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CCCCCC"/>
                </a:buClr>
                <a:buSzPts val="1000"/>
                <a:buFont typeface="Calibri"/>
                <a:buChar char="●"/>
              </a:pPr>
              <a:r>
                <a:rPr lang="en" sz="1000" b="1">
                  <a:solidFill>
                    <a:srgbClr val="CCCCCC"/>
                  </a:solidFill>
                  <a:latin typeface="Calibri"/>
                  <a:ea typeface="Calibri"/>
                  <a:cs typeface="Calibri"/>
                  <a:sym typeface="Calibri"/>
                </a:rPr>
                <a:t>Total Accuracy                     : 86.496%</a:t>
              </a:r>
              <a:endParaRPr sz="1000" b="1">
                <a:solidFill>
                  <a:srgbClr val="CCCCCC"/>
                </a:solidFill>
                <a:latin typeface="Calibri"/>
                <a:ea typeface="Calibri"/>
                <a:cs typeface="Calibri"/>
                <a:sym typeface="Calibri"/>
              </a:endParaRPr>
            </a:p>
            <a:p>
              <a:pPr marL="457200" lvl="0" indent="-292100" algn="l" rtl="0">
                <a:lnSpc>
                  <a:spcPct val="115000"/>
                </a:lnSpc>
                <a:spcBef>
                  <a:spcPts val="0"/>
                </a:spcBef>
                <a:spcAft>
                  <a:spcPts val="0"/>
                </a:spcAft>
                <a:buClr>
                  <a:srgbClr val="CCCCCC"/>
                </a:buClr>
                <a:buSzPts val="1000"/>
                <a:buFont typeface="Calibri"/>
                <a:buChar char="●"/>
              </a:pPr>
              <a:r>
                <a:rPr lang="en" sz="1000" b="1">
                  <a:solidFill>
                    <a:srgbClr val="CCCCCC"/>
                  </a:solidFill>
                  <a:latin typeface="Calibri"/>
                  <a:ea typeface="Calibri"/>
                  <a:cs typeface="Calibri"/>
                  <a:sym typeface="Calibri"/>
                </a:rPr>
                <a:t>AUC                                        : 0.809</a:t>
              </a:r>
              <a:endParaRPr sz="1000" b="1">
                <a:solidFill>
                  <a:srgbClr val="CCCCCC"/>
                </a:solidFill>
                <a:latin typeface="Calibri"/>
                <a:ea typeface="Calibri"/>
                <a:cs typeface="Calibri"/>
                <a:sym typeface="Calibri"/>
              </a:endParaRPr>
            </a:p>
            <a:p>
              <a:pPr marL="457200" lvl="0" indent="-292100" algn="l" rtl="0">
                <a:lnSpc>
                  <a:spcPct val="115000"/>
                </a:lnSpc>
                <a:spcBef>
                  <a:spcPts val="0"/>
                </a:spcBef>
                <a:spcAft>
                  <a:spcPts val="0"/>
                </a:spcAft>
                <a:buClr>
                  <a:srgbClr val="CCCCCC"/>
                </a:buClr>
                <a:buSzPts val="1000"/>
                <a:buFont typeface="Calibri"/>
                <a:buChar char="●"/>
              </a:pPr>
              <a:r>
                <a:rPr lang="en" sz="1000" b="1">
                  <a:solidFill>
                    <a:srgbClr val="CCCCCC"/>
                  </a:solidFill>
                  <a:latin typeface="Calibri"/>
                  <a:ea typeface="Calibri"/>
                  <a:cs typeface="Calibri"/>
                  <a:sym typeface="Calibri"/>
                </a:rPr>
                <a:t>Accuracy of 1s Prediction  : 83.56%</a:t>
              </a:r>
              <a:endParaRPr sz="1000" b="1">
                <a:solidFill>
                  <a:srgbClr val="CCCCCC"/>
                </a:solidFill>
                <a:latin typeface="Calibri"/>
                <a:ea typeface="Calibri"/>
                <a:cs typeface="Calibri"/>
                <a:sym typeface="Calibri"/>
              </a:endParaRPr>
            </a:p>
            <a:p>
              <a:pPr marL="457200" lvl="0" indent="-292100" algn="l" rtl="0">
                <a:lnSpc>
                  <a:spcPct val="115000"/>
                </a:lnSpc>
                <a:spcBef>
                  <a:spcPts val="0"/>
                </a:spcBef>
                <a:spcAft>
                  <a:spcPts val="0"/>
                </a:spcAft>
                <a:buClr>
                  <a:srgbClr val="CCCCCC"/>
                </a:buClr>
                <a:buSzPts val="1000"/>
                <a:buFont typeface="Calibri"/>
                <a:buChar char="●"/>
              </a:pPr>
              <a:r>
                <a:rPr lang="en" sz="1000" b="1">
                  <a:solidFill>
                    <a:srgbClr val="CCCCCC"/>
                  </a:solidFill>
                  <a:latin typeface="Calibri"/>
                  <a:ea typeface="Calibri"/>
                  <a:cs typeface="Calibri"/>
                  <a:sym typeface="Calibri"/>
                </a:rPr>
                <a:t>Lift                                          : 5.12</a:t>
              </a:r>
              <a:endParaRPr sz="1000" b="1">
                <a:solidFill>
                  <a:srgbClr val="CCCCCC"/>
                </a:solidFill>
                <a:latin typeface="Calibri"/>
                <a:ea typeface="Calibri"/>
                <a:cs typeface="Calibri"/>
                <a:sym typeface="Calibri"/>
              </a:endParaRPr>
            </a:p>
            <a:p>
              <a:pPr marL="0" lvl="0" indent="0" algn="l" rtl="0">
                <a:lnSpc>
                  <a:spcPct val="115000"/>
                </a:lnSpc>
                <a:spcBef>
                  <a:spcPts val="1600"/>
                </a:spcBef>
                <a:spcAft>
                  <a:spcPts val="1600"/>
                </a:spcAft>
                <a:buNone/>
              </a:pPr>
              <a:endParaRPr sz="800">
                <a:solidFill>
                  <a:srgbClr val="FFFFFF"/>
                </a:solidFill>
                <a:latin typeface="Roboto"/>
                <a:ea typeface="Roboto"/>
                <a:cs typeface="Roboto"/>
                <a:sym typeface="Roboto"/>
              </a:endParaRPr>
            </a:p>
          </p:txBody>
        </p:sp>
      </p:grpSp>
      <p:grpSp>
        <p:nvGrpSpPr>
          <p:cNvPr id="269" name="Google Shape;269;p36"/>
          <p:cNvGrpSpPr/>
          <p:nvPr/>
        </p:nvGrpSpPr>
        <p:grpSpPr>
          <a:xfrm>
            <a:off x="2890458" y="788405"/>
            <a:ext cx="2817336" cy="1952582"/>
            <a:chOff x="1271925" y="1002150"/>
            <a:chExt cx="1944600" cy="1569600"/>
          </a:xfrm>
        </p:grpSpPr>
        <p:sp>
          <p:nvSpPr>
            <p:cNvPr id="270" name="Google Shape;270;p36"/>
            <p:cNvSpPr/>
            <p:nvPr/>
          </p:nvSpPr>
          <p:spPr>
            <a:xfrm rot="10800000">
              <a:off x="1271925" y="1002150"/>
              <a:ext cx="1944600" cy="1569600"/>
            </a:xfrm>
            <a:prstGeom prst="round2DiagRect">
              <a:avLst>
                <a:gd name="adj1" fmla="val 0"/>
                <a:gd name="adj2" fmla="val 17764"/>
              </a:avLst>
            </a:prstGeom>
            <a:solidFill>
              <a:schemeClr val="lt2"/>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txBox="1"/>
            <p:nvPr/>
          </p:nvSpPr>
          <p:spPr>
            <a:xfrm>
              <a:off x="1496688" y="1244660"/>
              <a:ext cx="1451700" cy="459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lt1"/>
                  </a:solidFill>
                  <a:latin typeface="Calibri"/>
                  <a:ea typeface="Calibri"/>
                  <a:cs typeface="Calibri"/>
                  <a:sym typeface="Calibri"/>
                </a:rPr>
                <a:t>Boosted Trees</a:t>
              </a:r>
              <a:endParaRPr u="sng">
                <a:solidFill>
                  <a:schemeClr val="lt1"/>
                </a:solidFill>
                <a:latin typeface="Calibri"/>
                <a:ea typeface="Calibri"/>
                <a:cs typeface="Calibri"/>
                <a:sym typeface="Calibri"/>
              </a:endParaRPr>
            </a:p>
          </p:txBody>
        </p:sp>
        <p:sp>
          <p:nvSpPr>
            <p:cNvPr id="272" name="Google Shape;272;p36"/>
            <p:cNvSpPr txBox="1"/>
            <p:nvPr/>
          </p:nvSpPr>
          <p:spPr>
            <a:xfrm>
              <a:off x="1301800" y="1607152"/>
              <a:ext cx="1912500" cy="512400"/>
            </a:xfrm>
            <a:prstGeom prst="rect">
              <a:avLst/>
            </a:prstGeom>
            <a:solidFill>
              <a:schemeClr val="lt2"/>
            </a:solid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FFFFFF"/>
                </a:buClr>
                <a:buSzPts val="1000"/>
                <a:buFont typeface="Calibri"/>
                <a:buChar char="●"/>
              </a:pPr>
              <a:r>
                <a:rPr lang="en" sz="1000">
                  <a:solidFill>
                    <a:srgbClr val="FFFFFF"/>
                  </a:solidFill>
                  <a:latin typeface="Calibri"/>
                  <a:ea typeface="Calibri"/>
                  <a:cs typeface="Calibri"/>
                  <a:sym typeface="Calibri"/>
                </a:rPr>
                <a:t>T</a:t>
              </a:r>
              <a:r>
                <a:rPr lang="en" sz="1000" b="1">
                  <a:solidFill>
                    <a:srgbClr val="FFFFFF"/>
                  </a:solidFill>
                  <a:latin typeface="Calibri"/>
                  <a:ea typeface="Calibri"/>
                  <a:cs typeface="Calibri"/>
                  <a:sym typeface="Calibri"/>
                </a:rPr>
                <a:t>otal Accuracy                     : 87.56 %</a:t>
              </a:r>
              <a:endParaRPr sz="1000" b="1">
                <a:solidFill>
                  <a:srgbClr val="FFFFFF"/>
                </a:solidFill>
                <a:latin typeface="Calibri"/>
                <a:ea typeface="Calibri"/>
                <a:cs typeface="Calibri"/>
                <a:sym typeface="Calibri"/>
              </a:endParaRPr>
            </a:p>
            <a:p>
              <a:pPr marL="457200" lvl="0" indent="-292100" algn="l" rtl="0">
                <a:lnSpc>
                  <a:spcPct val="115000"/>
                </a:lnSpc>
                <a:spcBef>
                  <a:spcPts val="0"/>
                </a:spcBef>
                <a:spcAft>
                  <a:spcPts val="0"/>
                </a:spcAft>
                <a:buClr>
                  <a:srgbClr val="FFFFFF"/>
                </a:buClr>
                <a:buSzPts val="1000"/>
                <a:buFont typeface="Calibri"/>
                <a:buChar char="●"/>
              </a:pPr>
              <a:r>
                <a:rPr lang="en" sz="1000" b="1">
                  <a:solidFill>
                    <a:srgbClr val="FFFFFF"/>
                  </a:solidFill>
                  <a:latin typeface="Calibri"/>
                  <a:ea typeface="Calibri"/>
                  <a:cs typeface="Calibri"/>
                  <a:sym typeface="Calibri"/>
                </a:rPr>
                <a:t>AUC                                        : 0.812</a:t>
              </a:r>
              <a:endParaRPr sz="1000" b="1">
                <a:solidFill>
                  <a:srgbClr val="FFFFFF"/>
                </a:solidFill>
                <a:latin typeface="Calibri"/>
                <a:ea typeface="Calibri"/>
                <a:cs typeface="Calibri"/>
                <a:sym typeface="Calibri"/>
              </a:endParaRPr>
            </a:p>
            <a:p>
              <a:pPr marL="457200" lvl="0" indent="-292100" algn="l" rtl="0">
                <a:lnSpc>
                  <a:spcPct val="115000"/>
                </a:lnSpc>
                <a:spcBef>
                  <a:spcPts val="0"/>
                </a:spcBef>
                <a:spcAft>
                  <a:spcPts val="0"/>
                </a:spcAft>
                <a:buClr>
                  <a:srgbClr val="FFFFFF"/>
                </a:buClr>
                <a:buSzPts val="1000"/>
                <a:buFont typeface="Calibri"/>
                <a:buChar char="●"/>
              </a:pPr>
              <a:r>
                <a:rPr lang="en" sz="1000" b="1">
                  <a:solidFill>
                    <a:srgbClr val="FFFFFF"/>
                  </a:solidFill>
                  <a:latin typeface="Calibri"/>
                  <a:ea typeface="Calibri"/>
                  <a:cs typeface="Calibri"/>
                  <a:sym typeface="Calibri"/>
                </a:rPr>
                <a:t>Accuracy of 1s Prediction  : 80.12%</a:t>
              </a:r>
              <a:endParaRPr sz="1000" b="1">
                <a:solidFill>
                  <a:srgbClr val="FFFFFF"/>
                </a:solidFill>
                <a:latin typeface="Calibri"/>
                <a:ea typeface="Calibri"/>
                <a:cs typeface="Calibri"/>
                <a:sym typeface="Calibri"/>
              </a:endParaRPr>
            </a:p>
            <a:p>
              <a:pPr marL="457200" lvl="0" indent="-292100" algn="l" rtl="0">
                <a:lnSpc>
                  <a:spcPct val="115000"/>
                </a:lnSpc>
                <a:spcBef>
                  <a:spcPts val="0"/>
                </a:spcBef>
                <a:spcAft>
                  <a:spcPts val="0"/>
                </a:spcAft>
                <a:buClr>
                  <a:srgbClr val="FFFFFF"/>
                </a:buClr>
                <a:buSzPts val="1000"/>
                <a:buFont typeface="Calibri"/>
                <a:buChar char="●"/>
              </a:pPr>
              <a:r>
                <a:rPr lang="en" sz="1000" b="1">
                  <a:solidFill>
                    <a:srgbClr val="FFFFFF"/>
                  </a:solidFill>
                  <a:latin typeface="Calibri"/>
                  <a:ea typeface="Calibri"/>
                  <a:cs typeface="Calibri"/>
                  <a:sym typeface="Calibri"/>
                </a:rPr>
                <a:t>Lift                                          : 4.91</a:t>
              </a:r>
              <a:endParaRPr sz="1000" b="1">
                <a:solidFill>
                  <a:srgbClr val="FFFFFF"/>
                </a:solidFill>
                <a:latin typeface="Calibri"/>
                <a:ea typeface="Calibri"/>
                <a:cs typeface="Calibri"/>
                <a:sym typeface="Calibri"/>
              </a:endParaRPr>
            </a:p>
            <a:p>
              <a:pPr marL="457200" lvl="0" indent="0" algn="l" rtl="0">
                <a:lnSpc>
                  <a:spcPct val="115000"/>
                </a:lnSpc>
                <a:spcBef>
                  <a:spcPts val="1600"/>
                </a:spcBef>
                <a:spcAft>
                  <a:spcPts val="1600"/>
                </a:spcAft>
                <a:buNone/>
              </a:pPr>
              <a:r>
                <a:rPr lang="en" sz="1000">
                  <a:solidFill>
                    <a:srgbClr val="FFFFFF"/>
                  </a:solidFill>
                  <a:latin typeface="Calibri"/>
                  <a:ea typeface="Calibri"/>
                  <a:cs typeface="Calibri"/>
                  <a:sym typeface="Calibri"/>
                </a:rPr>
                <a:t>                  </a:t>
              </a:r>
              <a:endParaRPr sz="1000">
                <a:solidFill>
                  <a:srgbClr val="FFFFFF"/>
                </a:solidFill>
                <a:latin typeface="Calibri"/>
                <a:ea typeface="Calibri"/>
                <a:cs typeface="Calibri"/>
                <a:sym typeface="Calibri"/>
              </a:endParaRPr>
            </a:p>
          </p:txBody>
        </p:sp>
      </p:grpSp>
      <p:grpSp>
        <p:nvGrpSpPr>
          <p:cNvPr id="273" name="Google Shape;273;p36"/>
          <p:cNvGrpSpPr/>
          <p:nvPr/>
        </p:nvGrpSpPr>
        <p:grpSpPr>
          <a:xfrm>
            <a:off x="2947797" y="2736562"/>
            <a:ext cx="2759971" cy="1952582"/>
            <a:chOff x="1271925" y="2571750"/>
            <a:chExt cx="1944600" cy="1569600"/>
          </a:xfrm>
        </p:grpSpPr>
        <p:sp>
          <p:nvSpPr>
            <p:cNvPr id="274" name="Google Shape;274;p36"/>
            <p:cNvSpPr/>
            <p:nvPr/>
          </p:nvSpPr>
          <p:spPr>
            <a:xfrm flipH="1">
              <a:off x="1271925" y="2571750"/>
              <a:ext cx="1944600" cy="15696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txBox="1"/>
            <p:nvPr/>
          </p:nvSpPr>
          <p:spPr>
            <a:xfrm>
              <a:off x="1352380" y="2744154"/>
              <a:ext cx="1743300" cy="1096200"/>
            </a:xfrm>
            <a:prstGeom prst="rect">
              <a:avLst/>
            </a:prstGeom>
            <a:solidFill>
              <a:schemeClr val="dk2"/>
            </a:solidFill>
            <a:ln>
              <a:noFill/>
            </a:ln>
          </p:spPr>
          <p:txBody>
            <a:bodyPr spcFirstLastPara="1" wrap="square" lIns="91425" tIns="91425" rIns="91425" bIns="91425" anchor="t" anchorCtr="0">
              <a:noAutofit/>
            </a:bodyPr>
            <a:lstStyle/>
            <a:p>
              <a:pPr marL="457200" lvl="0" indent="-298450" algn="l" rtl="0">
                <a:spcBef>
                  <a:spcPts val="0"/>
                </a:spcBef>
                <a:spcAft>
                  <a:spcPts val="0"/>
                </a:spcAft>
                <a:buClr>
                  <a:srgbClr val="CCCCCC"/>
                </a:buClr>
                <a:buSzPts val="1100"/>
                <a:buFont typeface="Calibri"/>
                <a:buChar char="-"/>
              </a:pPr>
              <a:r>
                <a:rPr lang="en" sz="1100" b="1">
                  <a:solidFill>
                    <a:srgbClr val="CCCCCC"/>
                  </a:solidFill>
                  <a:latin typeface="Calibri"/>
                  <a:ea typeface="Calibri"/>
                  <a:cs typeface="Calibri"/>
                  <a:sym typeface="Calibri"/>
                </a:rPr>
                <a:t>Boosted Trees model has got a slightly higher total accuracy when compared to Ensemble Model 1 </a:t>
              </a:r>
              <a:endParaRPr sz="1100" b="1">
                <a:solidFill>
                  <a:srgbClr val="CCCCCC"/>
                </a:solidFill>
                <a:latin typeface="Calibri"/>
                <a:ea typeface="Calibri"/>
                <a:cs typeface="Calibri"/>
                <a:sym typeface="Calibri"/>
              </a:endParaRPr>
            </a:p>
            <a:p>
              <a:pPr marL="457200" lvl="0" indent="0" algn="l" rtl="0">
                <a:spcBef>
                  <a:spcPts val="0"/>
                </a:spcBef>
                <a:spcAft>
                  <a:spcPts val="0"/>
                </a:spcAft>
                <a:buNone/>
              </a:pPr>
              <a:endParaRPr sz="1100" b="1">
                <a:solidFill>
                  <a:srgbClr val="CCCCCC"/>
                </a:solidFill>
                <a:latin typeface="Calibri"/>
                <a:ea typeface="Calibri"/>
                <a:cs typeface="Calibri"/>
                <a:sym typeface="Calibri"/>
              </a:endParaRPr>
            </a:p>
            <a:p>
              <a:pPr marL="457200" lvl="0" indent="-298450" algn="l" rtl="0">
                <a:spcBef>
                  <a:spcPts val="0"/>
                </a:spcBef>
                <a:spcAft>
                  <a:spcPts val="0"/>
                </a:spcAft>
                <a:buClr>
                  <a:srgbClr val="CCCCCC"/>
                </a:buClr>
                <a:buSzPts val="1100"/>
                <a:buFont typeface="Calibri"/>
                <a:buChar char="-"/>
              </a:pPr>
              <a:r>
                <a:rPr lang="en" sz="1100" b="1">
                  <a:solidFill>
                    <a:srgbClr val="CCCCCC"/>
                  </a:solidFill>
                  <a:latin typeface="Calibri"/>
                  <a:ea typeface="Calibri"/>
                  <a:cs typeface="Calibri"/>
                  <a:sym typeface="Calibri"/>
                </a:rPr>
                <a:t>Boosted Trees model has a higher AUC</a:t>
              </a:r>
              <a:endParaRPr sz="1100" b="1">
                <a:solidFill>
                  <a:srgbClr val="CCCCCC"/>
                </a:solidFill>
                <a:latin typeface="Calibri"/>
                <a:ea typeface="Calibri"/>
                <a:cs typeface="Calibri"/>
                <a:sym typeface="Calibri"/>
              </a:endParaRPr>
            </a:p>
          </p:txBody>
        </p:sp>
      </p:grpSp>
      <p:grpSp>
        <p:nvGrpSpPr>
          <p:cNvPr id="276" name="Google Shape;276;p36"/>
          <p:cNvGrpSpPr/>
          <p:nvPr/>
        </p:nvGrpSpPr>
        <p:grpSpPr>
          <a:xfrm>
            <a:off x="5701420" y="2736562"/>
            <a:ext cx="2864007" cy="1952582"/>
            <a:chOff x="3216519" y="2571750"/>
            <a:chExt cx="1944600" cy="1569600"/>
          </a:xfrm>
        </p:grpSpPr>
        <p:sp>
          <p:nvSpPr>
            <p:cNvPr id="277" name="Google Shape;277;p36"/>
            <p:cNvSpPr/>
            <p:nvPr/>
          </p:nvSpPr>
          <p:spPr>
            <a:xfrm rot="10800000">
              <a:off x="3216519" y="2571750"/>
              <a:ext cx="1944600" cy="1569600"/>
            </a:xfrm>
            <a:prstGeom prst="round2DiagRect">
              <a:avLst>
                <a:gd name="adj1" fmla="val 0"/>
                <a:gd name="adj2" fmla="val 177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txBox="1"/>
            <p:nvPr/>
          </p:nvSpPr>
          <p:spPr>
            <a:xfrm>
              <a:off x="3267361" y="2783517"/>
              <a:ext cx="1700100" cy="1226700"/>
            </a:xfrm>
            <a:prstGeom prst="rect">
              <a:avLst/>
            </a:prstGeom>
            <a:solidFill>
              <a:schemeClr val="lt2"/>
            </a:solid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Font typeface="Calibri"/>
                <a:buChar char="●"/>
              </a:pPr>
              <a:r>
                <a:rPr lang="en" sz="1100" b="1">
                  <a:solidFill>
                    <a:schemeClr val="lt1"/>
                  </a:solidFill>
                  <a:latin typeface="Calibri"/>
                  <a:ea typeface="Calibri"/>
                  <a:cs typeface="Calibri"/>
                  <a:sym typeface="Calibri"/>
                </a:rPr>
                <a:t>Ensemble Model 1 has got a slightly lower total accuracy</a:t>
              </a:r>
              <a:endParaRPr sz="1100" b="1">
                <a:solidFill>
                  <a:schemeClr val="lt1"/>
                </a:solidFill>
                <a:latin typeface="Calibri"/>
                <a:ea typeface="Calibri"/>
                <a:cs typeface="Calibri"/>
                <a:sym typeface="Calibri"/>
              </a:endParaRPr>
            </a:p>
            <a:p>
              <a:pPr marL="914400" lvl="0" indent="0" algn="l" rtl="0">
                <a:spcBef>
                  <a:spcPts val="0"/>
                </a:spcBef>
                <a:spcAft>
                  <a:spcPts val="0"/>
                </a:spcAft>
                <a:buNone/>
              </a:pPr>
              <a:endParaRPr sz="1100" b="1">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100" b="1">
                  <a:solidFill>
                    <a:schemeClr val="lt1"/>
                  </a:solidFill>
                  <a:latin typeface="Calibri"/>
                  <a:ea typeface="Calibri"/>
                  <a:cs typeface="Calibri"/>
                  <a:sym typeface="Calibri"/>
                </a:rPr>
                <a:t>However , accuracy of 1s prediction is higher for Ensemble Model 1 when compared to Boosted trees model by about 3.5% </a:t>
              </a:r>
              <a:endParaRPr sz="1100" b="1">
                <a:solidFill>
                  <a:schemeClr val="lt1"/>
                </a:solidFill>
                <a:latin typeface="Calibri"/>
                <a:ea typeface="Calibri"/>
                <a:cs typeface="Calibri"/>
                <a:sym typeface="Calibri"/>
              </a:endParaRPr>
            </a:p>
            <a:p>
              <a:pPr marL="457200" lvl="0" indent="0" algn="l" rtl="0">
                <a:spcBef>
                  <a:spcPts val="0"/>
                </a:spcBef>
                <a:spcAft>
                  <a:spcPts val="0"/>
                </a:spcAft>
                <a:buNone/>
              </a:pPr>
              <a:r>
                <a:rPr lang="en" sz="1100" b="1">
                  <a:solidFill>
                    <a:schemeClr val="lt1"/>
                  </a:solidFill>
                  <a:latin typeface="Calibri"/>
                  <a:ea typeface="Calibri"/>
                  <a:cs typeface="Calibri"/>
                  <a:sym typeface="Calibri"/>
                </a:rPr>
                <a:t> </a:t>
              </a:r>
              <a:endParaRPr sz="1100" b="1">
                <a:solidFill>
                  <a:schemeClr val="lt1"/>
                </a:solidFill>
                <a:latin typeface="Calibri"/>
                <a:ea typeface="Calibri"/>
                <a:cs typeface="Calibri"/>
                <a:sym typeface="Calibri"/>
              </a:endParaRPr>
            </a:p>
          </p:txBody>
        </p:sp>
      </p:grpSp>
      <p:sp>
        <p:nvSpPr>
          <p:cNvPr id="279" name="Google Shape;279;p36"/>
          <p:cNvSpPr/>
          <p:nvPr/>
        </p:nvSpPr>
        <p:spPr>
          <a:xfrm>
            <a:off x="3398525" y="106363"/>
            <a:ext cx="4522068" cy="524016"/>
          </a:xfrm>
          <a:prstGeom prst="flowChartTerminator">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i="1" u="sng">
                <a:solidFill>
                  <a:schemeClr val="dk2"/>
                </a:solidFill>
                <a:latin typeface="Calibri"/>
                <a:ea typeface="Calibri"/>
                <a:cs typeface="Calibri"/>
                <a:sym typeface="Calibri"/>
              </a:rPr>
              <a:t>Best-Fitting Models </a:t>
            </a:r>
            <a:endParaRPr sz="2100" b="1" i="1" u="sng">
              <a:solidFill>
                <a:schemeClr val="dk2"/>
              </a:solidFill>
              <a:latin typeface="Calibri"/>
              <a:ea typeface="Calibri"/>
              <a:cs typeface="Calibri"/>
              <a:sym typeface="Calibri"/>
            </a:endParaRPr>
          </a:p>
        </p:txBody>
      </p:sp>
      <p:sp>
        <p:nvSpPr>
          <p:cNvPr id="280" name="Google Shape;280;p36"/>
          <p:cNvSpPr/>
          <p:nvPr/>
        </p:nvSpPr>
        <p:spPr>
          <a:xfrm>
            <a:off x="663425" y="1092888"/>
            <a:ext cx="1814100" cy="3298800"/>
          </a:xfrm>
          <a:prstGeom prst="roundRect">
            <a:avLst>
              <a:gd name="adj" fmla="val 16667"/>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200" i="1">
                <a:solidFill>
                  <a:srgbClr val="FFFFFF"/>
                </a:solidFill>
                <a:latin typeface="Calibri"/>
                <a:ea typeface="Calibri"/>
                <a:cs typeface="Calibri"/>
                <a:sym typeface="Calibri"/>
              </a:rPr>
              <a:t>Out of the two models, the  </a:t>
            </a:r>
            <a:r>
              <a:rPr lang="en" sz="1200" b="1" i="1" u="sng">
                <a:solidFill>
                  <a:srgbClr val="FFFFFF"/>
                </a:solidFill>
                <a:latin typeface="Calibri"/>
                <a:ea typeface="Calibri"/>
                <a:cs typeface="Calibri"/>
                <a:sym typeface="Calibri"/>
              </a:rPr>
              <a:t>Ensemble Model 1</a:t>
            </a:r>
            <a:r>
              <a:rPr lang="en" sz="1200" i="1" u="sng">
                <a:solidFill>
                  <a:srgbClr val="FFFFFF"/>
                </a:solidFill>
                <a:latin typeface="Calibri"/>
                <a:ea typeface="Calibri"/>
                <a:cs typeface="Calibri"/>
                <a:sym typeface="Calibri"/>
              </a:rPr>
              <a:t> </a:t>
            </a:r>
            <a:r>
              <a:rPr lang="en" sz="1200" i="1">
                <a:solidFill>
                  <a:srgbClr val="FFFFFF"/>
                </a:solidFill>
                <a:latin typeface="Calibri"/>
                <a:ea typeface="Calibri"/>
                <a:cs typeface="Calibri"/>
                <a:sym typeface="Calibri"/>
              </a:rPr>
              <a:t>has performed the best in terms of prediction of our class of interest (1s), even though the total accuracy of both the models are comparable.</a:t>
            </a:r>
            <a:endParaRPr sz="1200" i="1">
              <a:solidFill>
                <a:srgbClr val="FFFFFF"/>
              </a:solidFill>
              <a:latin typeface="Calibri"/>
              <a:ea typeface="Calibri"/>
              <a:cs typeface="Calibri"/>
              <a:sym typeface="Calibri"/>
            </a:endParaRPr>
          </a:p>
        </p:txBody>
      </p:sp>
      <p:sp>
        <p:nvSpPr>
          <p:cNvPr id="281" name="Google Shape;281;p36"/>
          <p:cNvSpPr txBox="1">
            <a:spLocks noGrp="1"/>
          </p:cNvSpPr>
          <p:nvPr>
            <p:ph type="title"/>
          </p:nvPr>
        </p:nvSpPr>
        <p:spPr>
          <a:xfrm>
            <a:off x="663425" y="106375"/>
            <a:ext cx="1377900" cy="463500"/>
          </a:xfrm>
          <a:prstGeom prst="rect">
            <a:avLst/>
          </a:prstGeom>
        </p:spPr>
        <p:txBody>
          <a:bodyPr spcFirstLastPara="1" wrap="square" lIns="91425" tIns="91425" rIns="91425" bIns="91425" anchor="t" anchorCtr="0">
            <a:noAutofit/>
          </a:bodyPr>
          <a:lstStyle/>
          <a:p>
            <a:pPr marL="0" lvl="0" indent="0" algn="l" rtl="0">
              <a:lnSpc>
                <a:spcPct val="208181"/>
              </a:lnSpc>
              <a:spcBef>
                <a:spcPts val="0"/>
              </a:spcBef>
              <a:spcAft>
                <a:spcPts val="0"/>
              </a:spcAft>
              <a:buClr>
                <a:schemeClr val="dk1"/>
              </a:buClr>
              <a:buSzPts val="545"/>
              <a:buFont typeface="Arial"/>
              <a:buNone/>
            </a:pPr>
            <a:r>
              <a:rPr lang="en" sz="2260" b="1" i="1" u="sng">
                <a:latin typeface="Calibri"/>
                <a:ea typeface="Calibri"/>
                <a:cs typeface="Calibri"/>
                <a:sym typeface="Calibri"/>
              </a:rPr>
              <a:t>Results </a:t>
            </a:r>
            <a:endParaRPr sz="2260" b="1" i="1" u="sng">
              <a:latin typeface="Calibri"/>
              <a:ea typeface="Calibri"/>
              <a:cs typeface="Calibri"/>
              <a:sym typeface="Calibri"/>
            </a:endParaRPr>
          </a:p>
          <a:p>
            <a:pPr marL="0" lvl="0" indent="0" algn="l" rtl="0">
              <a:lnSpc>
                <a:spcPct val="208181"/>
              </a:lnSpc>
              <a:spcBef>
                <a:spcPts val="800"/>
              </a:spcBef>
              <a:spcAft>
                <a:spcPts val="800"/>
              </a:spcAft>
              <a:buClr>
                <a:schemeClr val="dk1"/>
              </a:buClr>
              <a:buSzPts val="545"/>
              <a:buFont typeface="Arial"/>
              <a:buNone/>
            </a:pPr>
            <a:endParaRPr sz="2260" b="1" i="1" u="sng">
              <a:latin typeface="Calibri"/>
              <a:ea typeface="Calibri"/>
              <a:cs typeface="Calibri"/>
              <a:sym typeface="Calibri"/>
            </a:endParaRPr>
          </a:p>
        </p:txBody>
      </p:sp>
      <p:pic>
        <p:nvPicPr>
          <p:cNvPr id="282" name="Google Shape;282;p36"/>
          <p:cNvPicPr preferRelativeResize="0"/>
          <p:nvPr/>
        </p:nvPicPr>
        <p:blipFill>
          <a:blip r:embed="rId3">
            <a:alphaModFix/>
          </a:blip>
          <a:stretch>
            <a:fillRect/>
          </a:stretch>
        </p:blipFill>
        <p:spPr>
          <a:xfrm>
            <a:off x="128210" y="106375"/>
            <a:ext cx="466065" cy="46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663425" y="106375"/>
            <a:ext cx="1377900" cy="463500"/>
          </a:xfrm>
          <a:prstGeom prst="rect">
            <a:avLst/>
          </a:prstGeom>
        </p:spPr>
        <p:txBody>
          <a:bodyPr spcFirstLastPara="1" wrap="square" lIns="91425" tIns="91425" rIns="91425" bIns="91425" anchor="t" anchorCtr="0">
            <a:noAutofit/>
          </a:bodyPr>
          <a:lstStyle/>
          <a:p>
            <a:pPr marL="0" lvl="0" indent="0" algn="l" rtl="0">
              <a:lnSpc>
                <a:spcPct val="208181"/>
              </a:lnSpc>
              <a:spcBef>
                <a:spcPts val="0"/>
              </a:spcBef>
              <a:spcAft>
                <a:spcPts val="0"/>
              </a:spcAft>
              <a:buClr>
                <a:schemeClr val="dk1"/>
              </a:buClr>
              <a:buSzPts val="545"/>
              <a:buFont typeface="Arial"/>
              <a:buNone/>
            </a:pPr>
            <a:r>
              <a:rPr lang="en" sz="2260" b="1" i="1" u="sng">
                <a:latin typeface="Calibri"/>
                <a:ea typeface="Calibri"/>
                <a:cs typeface="Calibri"/>
                <a:sym typeface="Calibri"/>
              </a:rPr>
              <a:t>Results </a:t>
            </a:r>
            <a:endParaRPr sz="2260" b="1" i="1" u="sng">
              <a:latin typeface="Calibri"/>
              <a:ea typeface="Calibri"/>
              <a:cs typeface="Calibri"/>
              <a:sym typeface="Calibri"/>
            </a:endParaRPr>
          </a:p>
          <a:p>
            <a:pPr marL="0" lvl="0" indent="0" algn="l" rtl="0">
              <a:lnSpc>
                <a:spcPct val="208181"/>
              </a:lnSpc>
              <a:spcBef>
                <a:spcPts val="800"/>
              </a:spcBef>
              <a:spcAft>
                <a:spcPts val="800"/>
              </a:spcAft>
              <a:buClr>
                <a:schemeClr val="dk1"/>
              </a:buClr>
              <a:buSzPts val="545"/>
              <a:buFont typeface="Arial"/>
              <a:buNone/>
            </a:pPr>
            <a:endParaRPr sz="2260" b="1" i="1" u="sng">
              <a:latin typeface="Calibri"/>
              <a:ea typeface="Calibri"/>
              <a:cs typeface="Calibri"/>
              <a:sym typeface="Calibri"/>
            </a:endParaRPr>
          </a:p>
        </p:txBody>
      </p:sp>
      <p:pic>
        <p:nvPicPr>
          <p:cNvPr id="288" name="Google Shape;288;p37"/>
          <p:cNvPicPr preferRelativeResize="0"/>
          <p:nvPr/>
        </p:nvPicPr>
        <p:blipFill>
          <a:blip r:embed="rId3">
            <a:alphaModFix/>
          </a:blip>
          <a:stretch>
            <a:fillRect/>
          </a:stretch>
        </p:blipFill>
        <p:spPr>
          <a:xfrm>
            <a:off x="128210" y="106375"/>
            <a:ext cx="466065" cy="463500"/>
          </a:xfrm>
          <a:prstGeom prst="rect">
            <a:avLst/>
          </a:prstGeom>
          <a:noFill/>
          <a:ln>
            <a:noFill/>
          </a:ln>
        </p:spPr>
      </p:pic>
      <p:pic>
        <p:nvPicPr>
          <p:cNvPr id="289" name="Google Shape;289;p37"/>
          <p:cNvPicPr preferRelativeResize="0"/>
          <p:nvPr/>
        </p:nvPicPr>
        <p:blipFill>
          <a:blip r:embed="rId4">
            <a:alphaModFix/>
          </a:blip>
          <a:stretch>
            <a:fillRect/>
          </a:stretch>
        </p:blipFill>
        <p:spPr>
          <a:xfrm>
            <a:off x="240225" y="2980500"/>
            <a:ext cx="6372354" cy="1787100"/>
          </a:xfrm>
          <a:prstGeom prst="rect">
            <a:avLst/>
          </a:prstGeom>
          <a:noFill/>
          <a:ln>
            <a:noFill/>
          </a:ln>
          <a:effectLst>
            <a:outerShdw blurRad="57150" dist="19050" dir="5400000" algn="bl" rotWithShape="0">
              <a:srgbClr val="000000">
                <a:alpha val="50000"/>
              </a:srgbClr>
            </a:outerShdw>
          </a:effectLst>
        </p:spPr>
      </p:pic>
      <p:sp>
        <p:nvSpPr>
          <p:cNvPr id="290" name="Google Shape;290;p37"/>
          <p:cNvSpPr/>
          <p:nvPr/>
        </p:nvSpPr>
        <p:spPr>
          <a:xfrm>
            <a:off x="3058125" y="106375"/>
            <a:ext cx="3747900" cy="410100"/>
          </a:xfrm>
          <a:prstGeom prst="round2DiagRect">
            <a:avLst>
              <a:gd name="adj1" fmla="val 16667"/>
              <a:gd name="adj2" fmla="val 0"/>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Calibri"/>
                <a:ea typeface="Calibri"/>
                <a:cs typeface="Calibri"/>
                <a:sym typeface="Calibri"/>
              </a:rPr>
              <a:t>Best Model : Ensemble Model 1</a:t>
            </a:r>
            <a:endParaRPr sz="1600" b="1">
              <a:solidFill>
                <a:schemeClr val="lt1"/>
              </a:solidFill>
              <a:latin typeface="Calibri"/>
              <a:ea typeface="Calibri"/>
              <a:cs typeface="Calibri"/>
              <a:sym typeface="Calibri"/>
            </a:endParaRPr>
          </a:p>
        </p:txBody>
      </p:sp>
      <p:sp>
        <p:nvSpPr>
          <p:cNvPr id="291" name="Google Shape;291;p37"/>
          <p:cNvSpPr/>
          <p:nvPr/>
        </p:nvSpPr>
        <p:spPr>
          <a:xfrm>
            <a:off x="128200" y="861363"/>
            <a:ext cx="2928000" cy="1787100"/>
          </a:xfrm>
          <a:prstGeom prst="flowChartAlternateProcess">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292100" algn="l" rtl="0">
              <a:spcBef>
                <a:spcPts val="0"/>
              </a:spcBef>
              <a:spcAft>
                <a:spcPts val="0"/>
              </a:spcAft>
              <a:buClr>
                <a:schemeClr val="lt1"/>
              </a:buClr>
              <a:buSzPts val="1000"/>
              <a:buFont typeface="Calibri"/>
              <a:buChar char="●"/>
            </a:pPr>
            <a:r>
              <a:rPr lang="en" sz="1000">
                <a:solidFill>
                  <a:schemeClr val="lt1"/>
                </a:solidFill>
                <a:latin typeface="Calibri"/>
                <a:ea typeface="Calibri"/>
                <a:cs typeface="Calibri"/>
                <a:sym typeface="Calibri"/>
              </a:rPr>
              <a:t>The Ensemble Model was created by averaging Logistic Regression, Boosted Trees, Bootstrap Forests, Neural Networks, and Naive Bayes models</a:t>
            </a:r>
            <a:endParaRPr sz="1000">
              <a:solidFill>
                <a:schemeClr val="lt1"/>
              </a:solidFill>
              <a:latin typeface="Calibri"/>
              <a:ea typeface="Calibri"/>
              <a:cs typeface="Calibri"/>
              <a:sym typeface="Calibri"/>
            </a:endParaRPr>
          </a:p>
          <a:p>
            <a:pPr marL="457200" lvl="0" indent="0" algn="l" rtl="0">
              <a:spcBef>
                <a:spcPts val="0"/>
              </a:spcBef>
              <a:spcAft>
                <a:spcPts val="0"/>
              </a:spcAft>
              <a:buNone/>
            </a:pPr>
            <a:endParaRPr sz="1000">
              <a:solidFill>
                <a:schemeClr val="lt1"/>
              </a:solidFill>
              <a:latin typeface="Calibri"/>
              <a:ea typeface="Calibri"/>
              <a:cs typeface="Calibri"/>
              <a:sym typeface="Calibri"/>
            </a:endParaRPr>
          </a:p>
          <a:p>
            <a:pPr marL="457200" lvl="0" indent="-292100" algn="l" rtl="0">
              <a:spcBef>
                <a:spcPts val="0"/>
              </a:spcBef>
              <a:spcAft>
                <a:spcPts val="0"/>
              </a:spcAft>
              <a:buClr>
                <a:schemeClr val="lt1"/>
              </a:buClr>
              <a:buSzPts val="1000"/>
              <a:buFont typeface="Calibri"/>
              <a:buChar char="●"/>
            </a:pPr>
            <a:r>
              <a:rPr lang="en" sz="1000">
                <a:solidFill>
                  <a:schemeClr val="lt1"/>
                </a:solidFill>
                <a:latin typeface="Calibri"/>
                <a:ea typeface="Calibri"/>
                <a:cs typeface="Calibri"/>
                <a:sym typeface="Calibri"/>
              </a:rPr>
              <a:t>This model outperformed all other contributing models in terms of average predictive performance &amp; reduced prediction errors caused by contributing models</a:t>
            </a:r>
            <a:endParaRPr sz="1000">
              <a:solidFill>
                <a:schemeClr val="lt1"/>
              </a:solidFill>
              <a:latin typeface="Calibri"/>
              <a:ea typeface="Calibri"/>
              <a:cs typeface="Calibri"/>
              <a:sym typeface="Calibri"/>
            </a:endParaRPr>
          </a:p>
        </p:txBody>
      </p:sp>
      <p:pic>
        <p:nvPicPr>
          <p:cNvPr id="292" name="Google Shape;292;p37"/>
          <p:cNvPicPr preferRelativeResize="0"/>
          <p:nvPr/>
        </p:nvPicPr>
        <p:blipFill>
          <a:blip r:embed="rId5">
            <a:alphaModFix/>
          </a:blip>
          <a:stretch>
            <a:fillRect/>
          </a:stretch>
        </p:blipFill>
        <p:spPr>
          <a:xfrm>
            <a:off x="3258541" y="753163"/>
            <a:ext cx="5766208" cy="1962160"/>
          </a:xfrm>
          <a:prstGeom prst="rect">
            <a:avLst/>
          </a:prstGeom>
          <a:noFill/>
          <a:ln>
            <a:noFill/>
          </a:ln>
          <a:effectLst>
            <a:outerShdw blurRad="57150" dist="19050" dir="5400000" algn="bl" rotWithShape="0">
              <a:srgbClr val="000000">
                <a:alpha val="50000"/>
              </a:srgbClr>
            </a:outerShdw>
          </a:effectLst>
        </p:spPr>
      </p:pic>
      <p:pic>
        <p:nvPicPr>
          <p:cNvPr id="293" name="Google Shape;293;p37"/>
          <p:cNvPicPr preferRelativeResize="0"/>
          <p:nvPr/>
        </p:nvPicPr>
        <p:blipFill>
          <a:blip r:embed="rId6">
            <a:alphaModFix/>
          </a:blip>
          <a:stretch>
            <a:fillRect/>
          </a:stretch>
        </p:blipFill>
        <p:spPr>
          <a:xfrm>
            <a:off x="6862575" y="2950113"/>
            <a:ext cx="2162175" cy="18478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637650" y="125500"/>
            <a:ext cx="2049900" cy="613200"/>
          </a:xfrm>
          <a:prstGeom prst="rect">
            <a:avLst/>
          </a:prstGeom>
        </p:spPr>
        <p:txBody>
          <a:bodyPr spcFirstLastPara="1" wrap="square" lIns="91425" tIns="91425" rIns="91425" bIns="91425" anchor="t" anchorCtr="0">
            <a:normAutofit/>
          </a:bodyPr>
          <a:lstStyle/>
          <a:p>
            <a:pPr marL="0" lvl="0" indent="0" algn="l" rtl="0">
              <a:lnSpc>
                <a:spcPct val="208181"/>
              </a:lnSpc>
              <a:spcBef>
                <a:spcPts val="0"/>
              </a:spcBef>
              <a:spcAft>
                <a:spcPts val="800"/>
              </a:spcAft>
              <a:buClr>
                <a:schemeClr val="dk1"/>
              </a:buClr>
              <a:buSzPts val="605"/>
              <a:buFont typeface="Arial"/>
              <a:buNone/>
            </a:pPr>
            <a:r>
              <a:rPr lang="en" sz="2700" b="1" i="1" u="sng">
                <a:latin typeface="Calibri"/>
                <a:ea typeface="Calibri"/>
                <a:cs typeface="Calibri"/>
                <a:sym typeface="Calibri"/>
              </a:rPr>
              <a:t>Conclusions</a:t>
            </a:r>
            <a:endParaRPr sz="2700" b="1" i="1" u="sng">
              <a:latin typeface="Calibri"/>
              <a:ea typeface="Calibri"/>
              <a:cs typeface="Calibri"/>
              <a:sym typeface="Calibri"/>
            </a:endParaRPr>
          </a:p>
        </p:txBody>
      </p:sp>
      <p:pic>
        <p:nvPicPr>
          <p:cNvPr id="299" name="Google Shape;299;p38"/>
          <p:cNvPicPr preferRelativeResize="0"/>
          <p:nvPr/>
        </p:nvPicPr>
        <p:blipFill rotWithShape="1">
          <a:blip r:embed="rId3">
            <a:alphaModFix/>
          </a:blip>
          <a:srcRect l="1223" t="1439" r="17217" b="-1440"/>
          <a:stretch/>
        </p:blipFill>
        <p:spPr>
          <a:xfrm>
            <a:off x="5796950" y="146254"/>
            <a:ext cx="3141226" cy="2403725"/>
          </a:xfrm>
          <a:prstGeom prst="rect">
            <a:avLst/>
          </a:prstGeom>
          <a:noFill/>
          <a:ln>
            <a:noFill/>
          </a:ln>
          <a:effectLst>
            <a:outerShdw blurRad="57150" dist="19050" dir="5400000" algn="bl" rotWithShape="0">
              <a:srgbClr val="000000">
                <a:alpha val="50000"/>
              </a:srgbClr>
            </a:outerShdw>
          </a:effectLst>
        </p:spPr>
      </p:pic>
      <p:pic>
        <p:nvPicPr>
          <p:cNvPr id="300" name="Google Shape;300;p38"/>
          <p:cNvPicPr preferRelativeResize="0"/>
          <p:nvPr/>
        </p:nvPicPr>
        <p:blipFill>
          <a:blip r:embed="rId4">
            <a:alphaModFix/>
          </a:blip>
          <a:stretch>
            <a:fillRect/>
          </a:stretch>
        </p:blipFill>
        <p:spPr>
          <a:xfrm>
            <a:off x="131452" y="125500"/>
            <a:ext cx="457075" cy="499925"/>
          </a:xfrm>
          <a:prstGeom prst="rect">
            <a:avLst/>
          </a:prstGeom>
          <a:noFill/>
          <a:ln>
            <a:noFill/>
          </a:ln>
        </p:spPr>
      </p:pic>
      <p:sp>
        <p:nvSpPr>
          <p:cNvPr id="301" name="Google Shape;301;p38"/>
          <p:cNvSpPr txBox="1"/>
          <p:nvPr/>
        </p:nvSpPr>
        <p:spPr>
          <a:xfrm>
            <a:off x="637650" y="1555788"/>
            <a:ext cx="48354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Calibri"/>
              <a:buChar char="●"/>
            </a:pPr>
            <a:endParaRPr sz="1200">
              <a:solidFill>
                <a:schemeClr val="dk1"/>
              </a:solidFill>
              <a:latin typeface="Calibri"/>
              <a:ea typeface="Calibri"/>
              <a:cs typeface="Calibri"/>
              <a:sym typeface="Calibri"/>
            </a:endParaRPr>
          </a:p>
        </p:txBody>
      </p:sp>
      <p:sp>
        <p:nvSpPr>
          <p:cNvPr id="302" name="Google Shape;302;p38"/>
          <p:cNvSpPr/>
          <p:nvPr/>
        </p:nvSpPr>
        <p:spPr>
          <a:xfrm>
            <a:off x="482300" y="1144801"/>
            <a:ext cx="4717200" cy="2853900"/>
          </a:xfrm>
          <a:prstGeom prst="flowChartAlternateProcess">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The Loan-to-Value (LTV) ratio expresses the relationship between the loan amount granted to the borrower and the value of the property pledged as collateral</a:t>
            </a:r>
            <a:endParaRPr sz="1200">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As property value decreases , the LTV ratio increases.</a:t>
            </a:r>
            <a:endParaRPr sz="1200">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The greater the loan-to-value ratio, the greater the likelihood that the borrower lacks sufficient collateral and, as a result, there is a greater likelihood of loan default</a:t>
            </a:r>
            <a:endParaRPr sz="1200">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We can see that the median value for LTV is higher for borrowers who have made loan defaults than for borrowers who have not made loan defaults</a:t>
            </a:r>
            <a:endParaRPr sz="1000" b="1">
              <a:solidFill>
                <a:srgbClr val="FFFFFF"/>
              </a:solidFill>
              <a:latin typeface="Calibri"/>
              <a:ea typeface="Calibri"/>
              <a:cs typeface="Calibri"/>
              <a:sym typeface="Calibri"/>
            </a:endParaRPr>
          </a:p>
        </p:txBody>
      </p:sp>
      <p:pic>
        <p:nvPicPr>
          <p:cNvPr id="303" name="Google Shape;303;p38"/>
          <p:cNvPicPr preferRelativeResize="0"/>
          <p:nvPr/>
        </p:nvPicPr>
        <p:blipFill>
          <a:blip r:embed="rId5">
            <a:alphaModFix/>
          </a:blip>
          <a:stretch>
            <a:fillRect/>
          </a:stretch>
        </p:blipFill>
        <p:spPr>
          <a:xfrm>
            <a:off x="5796950" y="2601300"/>
            <a:ext cx="3141226" cy="22669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p:nvPr/>
        </p:nvSpPr>
        <p:spPr>
          <a:xfrm>
            <a:off x="637650" y="1226500"/>
            <a:ext cx="70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pic>
        <p:nvPicPr>
          <p:cNvPr id="309" name="Google Shape;309;p39"/>
          <p:cNvPicPr preferRelativeResize="0"/>
          <p:nvPr/>
        </p:nvPicPr>
        <p:blipFill rotWithShape="1">
          <a:blip r:embed="rId3">
            <a:alphaModFix/>
          </a:blip>
          <a:srcRect r="17149"/>
          <a:stretch/>
        </p:blipFill>
        <p:spPr>
          <a:xfrm>
            <a:off x="637650" y="1042779"/>
            <a:ext cx="3264325" cy="2653225"/>
          </a:xfrm>
          <a:prstGeom prst="rect">
            <a:avLst/>
          </a:prstGeom>
          <a:noFill/>
          <a:ln>
            <a:noFill/>
          </a:ln>
          <a:effectLst>
            <a:outerShdw blurRad="57150" dist="19050" dir="5400000" algn="bl" rotWithShape="0">
              <a:srgbClr val="000000">
                <a:alpha val="50000"/>
              </a:srgbClr>
            </a:outerShdw>
          </a:effectLst>
        </p:spPr>
      </p:pic>
      <p:sp>
        <p:nvSpPr>
          <p:cNvPr id="310" name="Google Shape;310;p39"/>
          <p:cNvSpPr/>
          <p:nvPr/>
        </p:nvSpPr>
        <p:spPr>
          <a:xfrm>
            <a:off x="4350000" y="242150"/>
            <a:ext cx="4471500" cy="2182200"/>
          </a:xfrm>
          <a:prstGeom prst="flowChartAlternateProcess">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The Debt-to-Income (DTIR) ratio compares a borrower's total debt to his or her monthly income</a:t>
            </a:r>
            <a:endParaRPr sz="1200">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The higher the debt-to-income ratio, the lower the borrower's income. In the event of unforeseen expenses, borrowers with lower income are more likely to default on a loan in order to meet the essential expenses</a:t>
            </a:r>
            <a:endParaRPr sz="1200">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Borrowers who have made loan defaults have a higher median DTIR value than borrowers who have not made loan defaults</a:t>
            </a:r>
            <a:endParaRPr sz="1000">
              <a:solidFill>
                <a:srgbClr val="FFFFFF"/>
              </a:solidFill>
              <a:latin typeface="Calibri"/>
              <a:ea typeface="Calibri"/>
              <a:cs typeface="Calibri"/>
              <a:sym typeface="Calibri"/>
            </a:endParaRPr>
          </a:p>
        </p:txBody>
      </p:sp>
      <p:sp>
        <p:nvSpPr>
          <p:cNvPr id="311" name="Google Shape;311;p39"/>
          <p:cNvSpPr txBox="1">
            <a:spLocks noGrp="1"/>
          </p:cNvSpPr>
          <p:nvPr>
            <p:ph type="title"/>
          </p:nvPr>
        </p:nvSpPr>
        <p:spPr>
          <a:xfrm>
            <a:off x="637650" y="125500"/>
            <a:ext cx="2049900" cy="613200"/>
          </a:xfrm>
          <a:prstGeom prst="rect">
            <a:avLst/>
          </a:prstGeom>
        </p:spPr>
        <p:txBody>
          <a:bodyPr spcFirstLastPara="1" wrap="square" lIns="91425" tIns="91425" rIns="91425" bIns="91425" anchor="t" anchorCtr="0">
            <a:normAutofit/>
          </a:bodyPr>
          <a:lstStyle/>
          <a:p>
            <a:pPr marL="0" lvl="0" indent="0" algn="l" rtl="0">
              <a:lnSpc>
                <a:spcPct val="208181"/>
              </a:lnSpc>
              <a:spcBef>
                <a:spcPts val="0"/>
              </a:spcBef>
              <a:spcAft>
                <a:spcPts val="800"/>
              </a:spcAft>
              <a:buClr>
                <a:schemeClr val="dk1"/>
              </a:buClr>
              <a:buSzPts val="605"/>
              <a:buFont typeface="Arial"/>
              <a:buNone/>
            </a:pPr>
            <a:r>
              <a:rPr lang="en" sz="2700" b="1" i="1" u="sng">
                <a:latin typeface="Calibri"/>
                <a:ea typeface="Calibri"/>
                <a:cs typeface="Calibri"/>
                <a:sym typeface="Calibri"/>
              </a:rPr>
              <a:t>Conclusions</a:t>
            </a:r>
            <a:endParaRPr sz="2700" b="1" i="1" u="sng">
              <a:latin typeface="Calibri"/>
              <a:ea typeface="Calibri"/>
              <a:cs typeface="Calibri"/>
              <a:sym typeface="Calibri"/>
            </a:endParaRPr>
          </a:p>
        </p:txBody>
      </p:sp>
      <p:pic>
        <p:nvPicPr>
          <p:cNvPr id="312" name="Google Shape;312;p39"/>
          <p:cNvPicPr preferRelativeResize="0"/>
          <p:nvPr/>
        </p:nvPicPr>
        <p:blipFill>
          <a:blip r:embed="rId4">
            <a:alphaModFix/>
          </a:blip>
          <a:stretch>
            <a:fillRect/>
          </a:stretch>
        </p:blipFill>
        <p:spPr>
          <a:xfrm>
            <a:off x="131452" y="125500"/>
            <a:ext cx="457075" cy="499925"/>
          </a:xfrm>
          <a:prstGeom prst="rect">
            <a:avLst/>
          </a:prstGeom>
          <a:noFill/>
          <a:ln>
            <a:noFill/>
          </a:ln>
        </p:spPr>
      </p:pic>
      <p:pic>
        <p:nvPicPr>
          <p:cNvPr id="313" name="Google Shape;313;p39"/>
          <p:cNvPicPr preferRelativeResize="0"/>
          <p:nvPr/>
        </p:nvPicPr>
        <p:blipFill>
          <a:blip r:embed="rId5">
            <a:alphaModFix/>
          </a:blip>
          <a:stretch>
            <a:fillRect/>
          </a:stretch>
        </p:blipFill>
        <p:spPr>
          <a:xfrm>
            <a:off x="3541401" y="2660350"/>
            <a:ext cx="3525075" cy="2221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0"/>
          <p:cNvPicPr preferRelativeResize="0"/>
          <p:nvPr/>
        </p:nvPicPr>
        <p:blipFill>
          <a:blip r:embed="rId3">
            <a:alphaModFix/>
          </a:blip>
          <a:stretch>
            <a:fillRect/>
          </a:stretch>
        </p:blipFill>
        <p:spPr>
          <a:xfrm>
            <a:off x="4625125" y="1000080"/>
            <a:ext cx="4321500" cy="2991800"/>
          </a:xfrm>
          <a:prstGeom prst="rect">
            <a:avLst/>
          </a:prstGeom>
          <a:noFill/>
          <a:ln>
            <a:noFill/>
          </a:ln>
          <a:effectLst>
            <a:outerShdw blurRad="57150" dist="19050" dir="5400000" algn="bl" rotWithShape="0">
              <a:srgbClr val="000000">
                <a:alpha val="50000"/>
              </a:srgbClr>
            </a:outerShdw>
          </a:effectLst>
        </p:spPr>
      </p:pic>
      <p:sp>
        <p:nvSpPr>
          <p:cNvPr id="319" name="Google Shape;319;p40"/>
          <p:cNvSpPr/>
          <p:nvPr/>
        </p:nvSpPr>
        <p:spPr>
          <a:xfrm>
            <a:off x="280050" y="1288200"/>
            <a:ext cx="4200600" cy="2408400"/>
          </a:xfrm>
          <a:prstGeom prst="flowChartAlternateProcess">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298450" algn="l" rtl="0">
              <a:spcBef>
                <a:spcPts val="0"/>
              </a:spcBef>
              <a:spcAft>
                <a:spcPts val="0"/>
              </a:spcAft>
              <a:buClr>
                <a:srgbClr val="FFFFFF"/>
              </a:buClr>
              <a:buSzPts val="1100"/>
              <a:buFont typeface="Calibri"/>
              <a:buChar char="●"/>
            </a:pPr>
            <a:r>
              <a:rPr lang="en" sz="1100">
                <a:solidFill>
                  <a:srgbClr val="FFFFFF"/>
                </a:solidFill>
                <a:latin typeface="Calibri"/>
                <a:ea typeface="Calibri"/>
                <a:cs typeface="Calibri"/>
                <a:sym typeface="Calibri"/>
              </a:rPr>
              <a:t>The loans have been divided into two categories: commercial/business and non-commercial</a:t>
            </a:r>
            <a:endParaRPr sz="1100">
              <a:solidFill>
                <a:srgbClr val="FFFFFF"/>
              </a:solidFill>
              <a:latin typeface="Calibri"/>
              <a:ea typeface="Calibri"/>
              <a:cs typeface="Calibri"/>
              <a:sym typeface="Calibri"/>
            </a:endParaRPr>
          </a:p>
          <a:p>
            <a:pPr marL="457200" lvl="0" indent="-298450" algn="l" rtl="0">
              <a:spcBef>
                <a:spcPts val="0"/>
              </a:spcBef>
              <a:spcAft>
                <a:spcPts val="0"/>
              </a:spcAft>
              <a:buClr>
                <a:srgbClr val="FFFFFF"/>
              </a:buClr>
              <a:buSzPts val="1100"/>
              <a:buFont typeface="Calibri"/>
              <a:buChar char="●"/>
            </a:pPr>
            <a:r>
              <a:rPr lang="en" sz="1100">
                <a:solidFill>
                  <a:srgbClr val="FFFFFF"/>
                </a:solidFill>
                <a:latin typeface="Calibri"/>
                <a:ea typeface="Calibri"/>
                <a:cs typeface="Calibri"/>
                <a:sym typeface="Calibri"/>
              </a:rPr>
              <a:t>The number of defaults to the number of no-defaults ratio for non-commercial loans is 0.171</a:t>
            </a:r>
            <a:endParaRPr sz="1100">
              <a:solidFill>
                <a:srgbClr val="FFFFFF"/>
              </a:solidFill>
              <a:latin typeface="Calibri"/>
              <a:ea typeface="Calibri"/>
              <a:cs typeface="Calibri"/>
              <a:sym typeface="Calibri"/>
            </a:endParaRPr>
          </a:p>
          <a:p>
            <a:pPr marL="457200" lvl="0" indent="-298450" algn="l" rtl="0">
              <a:spcBef>
                <a:spcPts val="0"/>
              </a:spcBef>
              <a:spcAft>
                <a:spcPts val="0"/>
              </a:spcAft>
              <a:buClr>
                <a:srgbClr val="FFFFFF"/>
              </a:buClr>
              <a:buSzPts val="1100"/>
              <a:buFont typeface="Calibri"/>
              <a:buChar char="●"/>
            </a:pPr>
            <a:r>
              <a:rPr lang="en" sz="1100">
                <a:solidFill>
                  <a:srgbClr val="FFFFFF"/>
                </a:solidFill>
                <a:latin typeface="Calibri"/>
                <a:ea typeface="Calibri"/>
                <a:cs typeface="Calibri"/>
                <a:sym typeface="Calibri"/>
              </a:rPr>
              <a:t>The number of defaults to no-defaults ratio for commercial &amp; business loans is 0.396</a:t>
            </a:r>
            <a:endParaRPr sz="1100">
              <a:solidFill>
                <a:srgbClr val="FFFFFF"/>
              </a:solidFill>
              <a:latin typeface="Calibri"/>
              <a:ea typeface="Calibri"/>
              <a:cs typeface="Calibri"/>
              <a:sym typeface="Calibri"/>
            </a:endParaRPr>
          </a:p>
          <a:p>
            <a:pPr marL="457200" lvl="0" indent="-298450" algn="l" rtl="0">
              <a:spcBef>
                <a:spcPts val="0"/>
              </a:spcBef>
              <a:spcAft>
                <a:spcPts val="0"/>
              </a:spcAft>
              <a:buClr>
                <a:srgbClr val="FFFFFF"/>
              </a:buClr>
              <a:buSzPts val="1100"/>
              <a:buFont typeface="Calibri"/>
              <a:buChar char="●"/>
            </a:pPr>
            <a:r>
              <a:rPr lang="en" sz="1100">
                <a:solidFill>
                  <a:srgbClr val="FFFFFF"/>
                </a:solidFill>
                <a:latin typeface="Calibri"/>
                <a:ea typeface="Calibri"/>
                <a:cs typeface="Calibri"/>
                <a:sym typeface="Calibri"/>
              </a:rPr>
              <a:t>As a result, when compared to non-commercial loans, there is a higher percentage of business/commercial loans that are defaulted on</a:t>
            </a:r>
            <a:endParaRPr sz="900">
              <a:solidFill>
                <a:srgbClr val="FFFFFF"/>
              </a:solidFill>
              <a:latin typeface="Calibri"/>
              <a:ea typeface="Calibri"/>
              <a:cs typeface="Calibri"/>
              <a:sym typeface="Calibri"/>
            </a:endParaRPr>
          </a:p>
        </p:txBody>
      </p:sp>
      <p:sp>
        <p:nvSpPr>
          <p:cNvPr id="320" name="Google Shape;320;p40"/>
          <p:cNvSpPr txBox="1">
            <a:spLocks noGrp="1"/>
          </p:cNvSpPr>
          <p:nvPr>
            <p:ph type="title"/>
          </p:nvPr>
        </p:nvSpPr>
        <p:spPr>
          <a:xfrm>
            <a:off x="637650" y="125500"/>
            <a:ext cx="2049900" cy="613200"/>
          </a:xfrm>
          <a:prstGeom prst="rect">
            <a:avLst/>
          </a:prstGeom>
        </p:spPr>
        <p:txBody>
          <a:bodyPr spcFirstLastPara="1" wrap="square" lIns="91425" tIns="91425" rIns="91425" bIns="91425" anchor="t" anchorCtr="0">
            <a:normAutofit/>
          </a:bodyPr>
          <a:lstStyle/>
          <a:p>
            <a:pPr marL="0" lvl="0" indent="0" algn="l" rtl="0">
              <a:lnSpc>
                <a:spcPct val="208181"/>
              </a:lnSpc>
              <a:spcBef>
                <a:spcPts val="0"/>
              </a:spcBef>
              <a:spcAft>
                <a:spcPts val="800"/>
              </a:spcAft>
              <a:buClr>
                <a:schemeClr val="dk1"/>
              </a:buClr>
              <a:buSzPts val="605"/>
              <a:buFont typeface="Arial"/>
              <a:buNone/>
            </a:pPr>
            <a:r>
              <a:rPr lang="en" sz="2700" b="1" i="1" u="sng">
                <a:latin typeface="Calibri"/>
                <a:ea typeface="Calibri"/>
                <a:cs typeface="Calibri"/>
                <a:sym typeface="Calibri"/>
              </a:rPr>
              <a:t>Conclusions</a:t>
            </a:r>
            <a:endParaRPr sz="2700" b="1" i="1" u="sng">
              <a:latin typeface="Calibri"/>
              <a:ea typeface="Calibri"/>
              <a:cs typeface="Calibri"/>
              <a:sym typeface="Calibri"/>
            </a:endParaRPr>
          </a:p>
        </p:txBody>
      </p:sp>
      <p:pic>
        <p:nvPicPr>
          <p:cNvPr id="321" name="Google Shape;321;p40"/>
          <p:cNvPicPr preferRelativeResize="0"/>
          <p:nvPr/>
        </p:nvPicPr>
        <p:blipFill>
          <a:blip r:embed="rId4">
            <a:alphaModFix/>
          </a:blip>
          <a:stretch>
            <a:fillRect/>
          </a:stretch>
        </p:blipFill>
        <p:spPr>
          <a:xfrm>
            <a:off x="131452" y="125500"/>
            <a:ext cx="457075" cy="49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txBox="1">
            <a:spLocks noGrp="1"/>
          </p:cNvSpPr>
          <p:nvPr>
            <p:ph type="title"/>
          </p:nvPr>
        </p:nvSpPr>
        <p:spPr>
          <a:xfrm>
            <a:off x="676200" y="175388"/>
            <a:ext cx="2616300" cy="613200"/>
          </a:xfrm>
          <a:prstGeom prst="rect">
            <a:avLst/>
          </a:prstGeom>
          <a:noFill/>
          <a:ln>
            <a:noFill/>
          </a:ln>
        </p:spPr>
        <p:txBody>
          <a:bodyPr spcFirstLastPara="1" wrap="square" lIns="91425" tIns="91425" rIns="91425" bIns="91425" anchor="t" anchorCtr="0">
            <a:normAutofit/>
          </a:bodyPr>
          <a:lstStyle/>
          <a:p>
            <a:pPr marL="0" lvl="0" indent="0" algn="l" rtl="0">
              <a:lnSpc>
                <a:spcPct val="208181"/>
              </a:lnSpc>
              <a:spcBef>
                <a:spcPts val="0"/>
              </a:spcBef>
              <a:spcAft>
                <a:spcPts val="800"/>
              </a:spcAft>
              <a:buClr>
                <a:schemeClr val="dk1"/>
              </a:buClr>
              <a:buSzPts val="605"/>
              <a:buFont typeface="Arial"/>
              <a:buNone/>
            </a:pPr>
            <a:r>
              <a:rPr lang="en" sz="2400" b="1" i="1" u="sng">
                <a:latin typeface="Calibri"/>
                <a:ea typeface="Calibri"/>
                <a:cs typeface="Calibri"/>
                <a:sym typeface="Calibri"/>
              </a:rPr>
              <a:t>Recommendations</a:t>
            </a:r>
            <a:endParaRPr sz="2400" b="1" i="1" u="sng">
              <a:latin typeface="Calibri"/>
              <a:ea typeface="Calibri"/>
              <a:cs typeface="Calibri"/>
              <a:sym typeface="Calibri"/>
            </a:endParaRPr>
          </a:p>
        </p:txBody>
      </p:sp>
      <p:pic>
        <p:nvPicPr>
          <p:cNvPr id="327" name="Google Shape;327;p41"/>
          <p:cNvPicPr preferRelativeResize="0"/>
          <p:nvPr/>
        </p:nvPicPr>
        <p:blipFill rotWithShape="1">
          <a:blip r:embed="rId3">
            <a:alphaModFix/>
          </a:blip>
          <a:srcRect/>
          <a:stretch/>
        </p:blipFill>
        <p:spPr>
          <a:xfrm>
            <a:off x="149700" y="175400"/>
            <a:ext cx="526500" cy="525975"/>
          </a:xfrm>
          <a:prstGeom prst="rect">
            <a:avLst/>
          </a:prstGeom>
          <a:noFill/>
          <a:ln>
            <a:noFill/>
          </a:ln>
        </p:spPr>
      </p:pic>
      <p:sp>
        <p:nvSpPr>
          <p:cNvPr id="328" name="Google Shape;328;p41"/>
          <p:cNvSpPr/>
          <p:nvPr/>
        </p:nvSpPr>
        <p:spPr>
          <a:xfrm>
            <a:off x="208925" y="1710975"/>
            <a:ext cx="6935700" cy="3061500"/>
          </a:xfrm>
          <a:prstGeom prst="flowChartAlternateProcess">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300" b="1" i="1" u="sng">
                <a:solidFill>
                  <a:schemeClr val="dk1"/>
                </a:solidFill>
                <a:latin typeface="Calibri"/>
                <a:ea typeface="Calibri"/>
                <a:cs typeface="Calibri"/>
                <a:sym typeface="Calibri"/>
              </a:rPr>
              <a:t>For New Loan Applications:</a:t>
            </a:r>
            <a:endParaRPr sz="1300" b="1" i="1" u="sng">
              <a:solidFill>
                <a:schemeClr val="dk1"/>
              </a:solidFill>
              <a:latin typeface="Calibri"/>
              <a:ea typeface="Calibri"/>
              <a:cs typeface="Calibri"/>
              <a:sym typeface="Calibri"/>
            </a:endParaRPr>
          </a:p>
          <a:p>
            <a:pPr marL="0" lvl="0" indent="0" algn="l" rtl="0">
              <a:spcBef>
                <a:spcPts val="0"/>
              </a:spcBef>
              <a:spcAft>
                <a:spcPts val="0"/>
              </a:spcAft>
              <a:buNone/>
            </a:pPr>
            <a:endParaRPr sz="1300" b="1" i="1" u="sng">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i="1">
                <a:solidFill>
                  <a:schemeClr val="dk1"/>
                </a:solidFill>
                <a:latin typeface="Calibri"/>
                <a:ea typeface="Calibri"/>
                <a:cs typeface="Calibri"/>
                <a:sym typeface="Calibri"/>
              </a:rPr>
              <a:t>Banks could lower the LTV ratio threshold above which loan applications would not be processed. If the LTV ratio exceeds the threshold, there is a greater risk of loan default, which can have an impact on the bank's profitability</a:t>
            </a:r>
            <a:endParaRPr sz="1200" i="1">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i="1">
                <a:solidFill>
                  <a:schemeClr val="dk1"/>
                </a:solidFill>
                <a:latin typeface="Calibri"/>
                <a:ea typeface="Calibri"/>
                <a:cs typeface="Calibri"/>
                <a:sym typeface="Calibri"/>
              </a:rPr>
              <a:t>Aside from the DTIR ratio, which evaluates the individual's income, banks must ensure that all of the borrower's debts have been included in the credit history. If certain debts are not included in the credit history but are still owed, the DTIR ratio will remain low despite a higher risk of loan default. Hence, a comprehensive profile evaluation should be part of the approval process.</a:t>
            </a:r>
            <a:endParaRPr sz="1200" i="1">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i="1">
                <a:solidFill>
                  <a:schemeClr val="dk1"/>
                </a:solidFill>
                <a:latin typeface="Calibri"/>
                <a:ea typeface="Calibri"/>
                <a:cs typeface="Calibri"/>
                <a:sym typeface="Calibri"/>
              </a:rPr>
              <a:t>The borrower's age should be considered when approving the loan. If the borrower is over the age of 50, for example, the loan term should be set so that the borrower can repay the loan before retiring. Lump-sum repayments could be incorporated into the loan structure.Furthermore, the maximum borrowing limit set for such borrowers should be lower than that of a typical borrower.</a:t>
            </a:r>
            <a:endParaRPr sz="1100" i="1">
              <a:solidFill>
                <a:srgbClr val="FFFFFF"/>
              </a:solidFill>
              <a:latin typeface="Calibri"/>
              <a:ea typeface="Calibri"/>
              <a:cs typeface="Calibri"/>
              <a:sym typeface="Calibri"/>
            </a:endParaRPr>
          </a:p>
        </p:txBody>
      </p:sp>
      <p:sp>
        <p:nvSpPr>
          <p:cNvPr id="329" name="Google Shape;329;p41"/>
          <p:cNvSpPr/>
          <p:nvPr/>
        </p:nvSpPr>
        <p:spPr>
          <a:xfrm>
            <a:off x="3292500" y="175400"/>
            <a:ext cx="5617500" cy="1936200"/>
          </a:xfrm>
          <a:prstGeom prst="flowChartAlternateProcess">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300" b="1" i="1" u="sng">
                <a:solidFill>
                  <a:srgbClr val="FFFFFF"/>
                </a:solidFill>
                <a:latin typeface="Calibri"/>
                <a:ea typeface="Calibri"/>
                <a:cs typeface="Calibri"/>
                <a:sym typeface="Calibri"/>
              </a:rPr>
              <a:t>For Existing Customers:</a:t>
            </a:r>
            <a:endParaRPr sz="1300" b="1" i="1" u="sng">
              <a:solidFill>
                <a:srgbClr val="FFFFFF"/>
              </a:solidFill>
              <a:latin typeface="Calibri"/>
              <a:ea typeface="Calibri"/>
              <a:cs typeface="Calibri"/>
              <a:sym typeface="Calibri"/>
            </a:endParaRPr>
          </a:p>
          <a:p>
            <a:pPr marL="0" lvl="0" indent="0" algn="l" rtl="0">
              <a:spcBef>
                <a:spcPts val="0"/>
              </a:spcBef>
              <a:spcAft>
                <a:spcPts val="0"/>
              </a:spcAft>
              <a:buNone/>
            </a:pPr>
            <a:endParaRPr sz="1300" b="1" i="1" u="sng">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i="1">
                <a:solidFill>
                  <a:srgbClr val="FFFFFF"/>
                </a:solidFill>
                <a:latin typeface="Calibri"/>
                <a:ea typeface="Calibri"/>
                <a:cs typeface="Calibri"/>
                <a:sym typeface="Calibri"/>
              </a:rPr>
              <a:t>Banks may ask borrowers to restructure their loan repayment model in order to reduce defaults while extending the loan term</a:t>
            </a:r>
            <a:endParaRPr sz="1200" i="1">
              <a:solidFill>
                <a:srgbClr val="FFFFFF"/>
              </a:solidFill>
              <a:latin typeface="Calibri"/>
              <a:ea typeface="Calibri"/>
              <a:cs typeface="Calibri"/>
              <a:sym typeface="Calibri"/>
            </a:endParaRPr>
          </a:p>
          <a:p>
            <a:pPr marL="457200" lvl="0" indent="-304800" algn="l" rtl="0">
              <a:spcBef>
                <a:spcPts val="0"/>
              </a:spcBef>
              <a:spcAft>
                <a:spcPts val="0"/>
              </a:spcAft>
              <a:buClr>
                <a:srgbClr val="FFFFFF"/>
              </a:buClr>
              <a:buSzPts val="1200"/>
              <a:buFont typeface="Calibri"/>
              <a:buChar char="●"/>
            </a:pPr>
            <a:r>
              <a:rPr lang="en" sz="1200" i="1">
                <a:solidFill>
                  <a:srgbClr val="FFFFFF"/>
                </a:solidFill>
                <a:latin typeface="Calibri"/>
                <a:ea typeface="Calibri"/>
                <a:cs typeface="Calibri"/>
                <a:sym typeface="Calibri"/>
              </a:rPr>
              <a:t>This could be advantageous to the bank in two ways: </a:t>
            </a:r>
            <a:endParaRPr sz="1200" i="1">
              <a:solidFill>
                <a:srgbClr val="FFFFFF"/>
              </a:solidFill>
              <a:latin typeface="Calibri"/>
              <a:ea typeface="Calibri"/>
              <a:cs typeface="Calibri"/>
              <a:sym typeface="Calibri"/>
            </a:endParaRPr>
          </a:p>
          <a:p>
            <a:pPr marL="0" lvl="0" indent="457200" algn="l" rtl="0">
              <a:spcBef>
                <a:spcPts val="0"/>
              </a:spcBef>
              <a:spcAft>
                <a:spcPts val="0"/>
              </a:spcAft>
              <a:buNone/>
            </a:pPr>
            <a:r>
              <a:rPr lang="en" sz="1200" i="1">
                <a:solidFill>
                  <a:srgbClr val="FFFFFF"/>
                </a:solidFill>
                <a:latin typeface="Calibri"/>
                <a:ea typeface="Calibri"/>
                <a:cs typeface="Calibri"/>
                <a:sym typeface="Calibri"/>
              </a:rPr>
              <a:t>1. There are fewer loan defaults </a:t>
            </a:r>
            <a:endParaRPr sz="1200" i="1">
              <a:solidFill>
                <a:srgbClr val="FFFFFF"/>
              </a:solidFill>
              <a:latin typeface="Calibri"/>
              <a:ea typeface="Calibri"/>
              <a:cs typeface="Calibri"/>
              <a:sym typeface="Calibri"/>
            </a:endParaRPr>
          </a:p>
          <a:p>
            <a:pPr marL="457200" lvl="0" indent="0" algn="l" rtl="0">
              <a:spcBef>
                <a:spcPts val="0"/>
              </a:spcBef>
              <a:spcAft>
                <a:spcPts val="0"/>
              </a:spcAft>
              <a:buNone/>
            </a:pPr>
            <a:r>
              <a:rPr lang="en" sz="1200" i="1">
                <a:solidFill>
                  <a:srgbClr val="FFFFFF"/>
                </a:solidFill>
                <a:latin typeface="Calibri"/>
                <a:ea typeface="Calibri"/>
                <a:cs typeface="Calibri"/>
                <a:sym typeface="Calibri"/>
              </a:rPr>
              <a:t>2. Increased revenue (in the form of higher interest paid by the borrower) due to the term being extended (both leading to higher overall profitability)</a:t>
            </a:r>
            <a:endParaRPr sz="1200" i="1">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785725" y="92525"/>
            <a:ext cx="2462700" cy="613200"/>
          </a:xfrm>
          <a:prstGeom prst="rect">
            <a:avLst/>
          </a:prstGeom>
        </p:spPr>
        <p:txBody>
          <a:bodyPr spcFirstLastPara="1" wrap="square" lIns="91425" tIns="91425" rIns="91425" bIns="91425" anchor="t" anchorCtr="0">
            <a:normAutofit/>
          </a:bodyPr>
          <a:lstStyle/>
          <a:p>
            <a:pPr marL="0" lvl="0" indent="0" algn="l" rtl="0">
              <a:lnSpc>
                <a:spcPct val="208181"/>
              </a:lnSpc>
              <a:spcBef>
                <a:spcPts val="0"/>
              </a:spcBef>
              <a:spcAft>
                <a:spcPts val="800"/>
              </a:spcAft>
              <a:buClr>
                <a:schemeClr val="dk1"/>
              </a:buClr>
              <a:buSzPts val="605"/>
              <a:buFont typeface="Arial"/>
              <a:buNone/>
            </a:pPr>
            <a:r>
              <a:rPr lang="en" sz="2400" b="1" i="1" u="sng">
                <a:latin typeface="Calibri"/>
                <a:ea typeface="Calibri"/>
                <a:cs typeface="Calibri"/>
                <a:sym typeface="Calibri"/>
              </a:rPr>
              <a:t>References</a:t>
            </a:r>
            <a:endParaRPr sz="2400" b="1" i="1" u="sng">
              <a:latin typeface="Calibri"/>
              <a:ea typeface="Calibri"/>
              <a:cs typeface="Calibri"/>
              <a:sym typeface="Calibri"/>
            </a:endParaRPr>
          </a:p>
        </p:txBody>
      </p:sp>
      <p:sp>
        <p:nvSpPr>
          <p:cNvPr id="335" name="Google Shape;335;p42"/>
          <p:cNvSpPr txBox="1">
            <a:spLocks noGrp="1"/>
          </p:cNvSpPr>
          <p:nvPr>
            <p:ph type="body" idx="1"/>
          </p:nvPr>
        </p:nvSpPr>
        <p:spPr>
          <a:xfrm>
            <a:off x="785725" y="984900"/>
            <a:ext cx="4187700" cy="1022100"/>
          </a:xfrm>
          <a:prstGeom prst="rect">
            <a:avLst/>
          </a:prstGeom>
          <a:noFill/>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Calibri"/>
              <a:buChar char="❖"/>
            </a:pPr>
            <a:r>
              <a:rPr lang="en" sz="1600" b="1" i="1">
                <a:latin typeface="Calibri"/>
                <a:ea typeface="Calibri"/>
                <a:cs typeface="Calibri"/>
                <a:sym typeface="Calibri"/>
              </a:rPr>
              <a:t>Heuristic Exploration of Loan Default:</a:t>
            </a:r>
            <a:endParaRPr sz="1600" b="1" i="1">
              <a:latin typeface="Calibri"/>
              <a:ea typeface="Calibri"/>
              <a:cs typeface="Calibri"/>
              <a:sym typeface="Calibri"/>
            </a:endParaRPr>
          </a:p>
          <a:p>
            <a:pPr marL="0" lvl="0" indent="457200" algn="just" rtl="0">
              <a:lnSpc>
                <a:spcPct val="218181"/>
              </a:lnSpc>
              <a:spcBef>
                <a:spcPts val="1200"/>
              </a:spcBef>
              <a:spcAft>
                <a:spcPts val="800"/>
              </a:spcAft>
              <a:buNone/>
            </a:pPr>
            <a:r>
              <a:rPr lang="en" sz="1100" u="sng">
                <a:solidFill>
                  <a:srgbClr val="202124"/>
                </a:solidFill>
                <a:highlight>
                  <a:schemeClr val="accent1"/>
                </a:highlight>
                <a:latin typeface="Calibri"/>
                <a:ea typeface="Calibri"/>
                <a:cs typeface="Calibri"/>
                <a:sym typeface="Calibri"/>
              </a:rPr>
              <a:t>http://ijream.org/papers/IJREAMV06I1171006.pdf</a:t>
            </a:r>
            <a:endParaRPr>
              <a:latin typeface="Calibri"/>
              <a:ea typeface="Calibri"/>
              <a:cs typeface="Calibri"/>
              <a:sym typeface="Calibri"/>
            </a:endParaRPr>
          </a:p>
        </p:txBody>
      </p:sp>
      <p:pic>
        <p:nvPicPr>
          <p:cNvPr id="336" name="Google Shape;336;p42"/>
          <p:cNvPicPr preferRelativeResize="0"/>
          <p:nvPr/>
        </p:nvPicPr>
        <p:blipFill>
          <a:blip r:embed="rId3">
            <a:alphaModFix/>
          </a:blip>
          <a:stretch>
            <a:fillRect/>
          </a:stretch>
        </p:blipFill>
        <p:spPr>
          <a:xfrm>
            <a:off x="150996" y="150663"/>
            <a:ext cx="526925" cy="496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0"/>
        <p:cNvGrpSpPr/>
        <p:nvPr/>
      </p:nvGrpSpPr>
      <p:grpSpPr>
        <a:xfrm>
          <a:off x="0" y="0"/>
          <a:ext cx="0" cy="0"/>
          <a:chOff x="0" y="0"/>
          <a:chExt cx="0" cy="0"/>
        </a:xfrm>
      </p:grpSpPr>
      <p:sp>
        <p:nvSpPr>
          <p:cNvPr id="341" name="Google Shape;341;p43"/>
          <p:cNvSpPr txBox="1">
            <a:spLocks noGrp="1"/>
          </p:cNvSpPr>
          <p:nvPr>
            <p:ph type="ctrTitle"/>
          </p:nvPr>
        </p:nvSpPr>
        <p:spPr>
          <a:xfrm>
            <a:off x="2947800" y="2161050"/>
            <a:ext cx="3248400" cy="821400"/>
          </a:xfrm>
          <a:prstGeom prst="rect">
            <a:avLst/>
          </a:prstGeom>
        </p:spPr>
        <p:txBody>
          <a:bodyPr spcFirstLastPara="1" wrap="square" lIns="91425" tIns="91425" rIns="91425" bIns="91425" anchor="b" anchorCtr="0">
            <a:normAutofit fontScale="90000"/>
          </a:bodyPr>
          <a:lstStyle/>
          <a:p>
            <a:pPr marL="0" lvl="0" indent="0" algn="ctr" rtl="0">
              <a:lnSpc>
                <a:spcPct val="116727"/>
              </a:lnSpc>
              <a:spcBef>
                <a:spcPts val="0"/>
              </a:spcBef>
              <a:spcAft>
                <a:spcPts val="0"/>
              </a:spcAft>
              <a:buClr>
                <a:schemeClr val="dk1"/>
              </a:buClr>
              <a:buSzPts val="990"/>
              <a:buFont typeface="Arial"/>
              <a:buNone/>
            </a:pPr>
            <a:endParaRPr sz="5300" b="1">
              <a:solidFill>
                <a:srgbClr val="1B786E"/>
              </a:solidFill>
              <a:latin typeface="Calibri"/>
              <a:ea typeface="Calibri"/>
              <a:cs typeface="Calibri"/>
              <a:sym typeface="Calibri"/>
            </a:endParaRPr>
          </a:p>
          <a:p>
            <a:pPr marL="0" lvl="0" indent="0" algn="l" rtl="0">
              <a:lnSpc>
                <a:spcPct val="116727"/>
              </a:lnSpc>
              <a:spcBef>
                <a:spcPts val="0"/>
              </a:spcBef>
              <a:spcAft>
                <a:spcPts val="0"/>
              </a:spcAft>
              <a:buClr>
                <a:schemeClr val="dk1"/>
              </a:buClr>
              <a:buSzPts val="990"/>
              <a:buFont typeface="Arial"/>
              <a:buNone/>
            </a:pPr>
            <a:r>
              <a:rPr lang="en" sz="5300" b="1">
                <a:solidFill>
                  <a:srgbClr val="1B786E"/>
                </a:solidFill>
                <a:latin typeface="Calibri"/>
                <a:ea typeface="Calibri"/>
                <a:cs typeface="Calibri"/>
                <a:sym typeface="Calibri"/>
              </a:rPr>
              <a:t>THANK YOU</a:t>
            </a:r>
            <a:endParaRPr sz="5300">
              <a:solidFill>
                <a:srgbClr val="1B786E"/>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119" name="Google Shape;119;p26"/>
          <p:cNvGrpSpPr/>
          <p:nvPr/>
        </p:nvGrpSpPr>
        <p:grpSpPr>
          <a:xfrm>
            <a:off x="2166817" y="532556"/>
            <a:ext cx="4808698" cy="4210817"/>
            <a:chOff x="1109938" y="2844"/>
            <a:chExt cx="4499998" cy="4210817"/>
          </a:xfrm>
        </p:grpSpPr>
        <p:sp>
          <p:nvSpPr>
            <p:cNvPr id="120" name="Google Shape;120;p26"/>
            <p:cNvSpPr/>
            <p:nvPr/>
          </p:nvSpPr>
          <p:spPr>
            <a:xfrm>
              <a:off x="2950296" y="2844"/>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txBox="1"/>
            <p:nvPr/>
          </p:nvSpPr>
          <p:spPr>
            <a:xfrm>
              <a:off x="2976168" y="28716"/>
              <a:ext cx="7635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E</a:t>
              </a:r>
              <a:r>
                <a:rPr lang="en" sz="1100" b="1">
                  <a:solidFill>
                    <a:schemeClr val="dk1"/>
                  </a:solidFill>
                  <a:latin typeface="Calibri"/>
                  <a:ea typeface="Calibri"/>
                  <a:cs typeface="Calibri"/>
                  <a:sym typeface="Calibri"/>
                </a:rPr>
                <a:t>xecu</a:t>
              </a:r>
              <a:r>
                <a:rPr lang="en" sz="1100" b="1" i="0" u="none" strike="noStrike" cap="none">
                  <a:solidFill>
                    <a:schemeClr val="dk1"/>
                  </a:solidFill>
                  <a:latin typeface="Calibri"/>
                  <a:ea typeface="Calibri"/>
                  <a:cs typeface="Calibri"/>
                  <a:sym typeface="Calibri"/>
                </a:rPr>
                <a:t>tive Summary</a:t>
              </a:r>
              <a:endParaRPr sz="1100" b="1" i="0" u="none" strike="noStrike" cap="none">
                <a:solidFill>
                  <a:schemeClr val="dk1"/>
                </a:solidFill>
                <a:latin typeface="Calibri"/>
                <a:ea typeface="Calibri"/>
                <a:cs typeface="Calibri"/>
                <a:sym typeface="Calibri"/>
              </a:endParaRPr>
            </a:p>
          </p:txBody>
        </p:sp>
        <p:sp>
          <p:nvSpPr>
            <p:cNvPr id="122" name="Google Shape;122;p26"/>
            <p:cNvSpPr/>
            <p:nvPr/>
          </p:nvSpPr>
          <p:spPr>
            <a:xfrm>
              <a:off x="1517626" y="267842"/>
              <a:ext cx="3680700" cy="3680700"/>
            </a:xfrm>
            <a:custGeom>
              <a:avLst/>
              <a:gdLst/>
              <a:ahLst/>
              <a:cxnLst/>
              <a:rect l="l" t="t" r="r" b="b"/>
              <a:pathLst>
                <a:path w="120000" h="120000" extrusionOk="0">
                  <a:moveTo>
                    <a:pt x="73483" y="1535"/>
                  </a:moveTo>
                  <a:lnTo>
                    <a:pt x="73483" y="1535"/>
                  </a:lnTo>
                  <a:cubicBezTo>
                    <a:pt x="79787" y="2989"/>
                    <a:pt x="85815" y="5453"/>
                    <a:pt x="91332" y="8831"/>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6"/>
            <p:cNvSpPr/>
            <p:nvPr/>
          </p:nvSpPr>
          <p:spPr>
            <a:xfrm>
              <a:off x="4251625" y="541873"/>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6"/>
            <p:cNvSpPr txBox="1"/>
            <p:nvPr/>
          </p:nvSpPr>
          <p:spPr>
            <a:xfrm>
              <a:off x="4277497" y="567745"/>
              <a:ext cx="7635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Approach</a:t>
              </a:r>
              <a:endParaRPr sz="1100" b="1" i="0" u="none" strike="noStrike" cap="none">
                <a:solidFill>
                  <a:schemeClr val="dk1"/>
                </a:solidFill>
                <a:latin typeface="Calibri"/>
                <a:ea typeface="Calibri"/>
                <a:cs typeface="Calibri"/>
                <a:sym typeface="Calibri"/>
              </a:endParaRPr>
            </a:p>
          </p:txBody>
        </p:sp>
        <p:sp>
          <p:nvSpPr>
            <p:cNvPr id="125" name="Google Shape;125;p26"/>
            <p:cNvSpPr/>
            <p:nvPr/>
          </p:nvSpPr>
          <p:spPr>
            <a:xfrm>
              <a:off x="1517626" y="267842"/>
              <a:ext cx="3680700" cy="3680700"/>
            </a:xfrm>
            <a:custGeom>
              <a:avLst/>
              <a:gdLst/>
              <a:ahLst/>
              <a:cxnLst/>
              <a:rect l="l" t="t" r="r" b="b"/>
              <a:pathLst>
                <a:path w="120000" h="120000" extrusionOk="0">
                  <a:moveTo>
                    <a:pt x="109734" y="26436"/>
                  </a:moveTo>
                  <a:cubicBezTo>
                    <a:pt x="114729" y="33838"/>
                    <a:pt x="118009" y="42262"/>
                    <a:pt x="119335" y="51093"/>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6"/>
            <p:cNvSpPr/>
            <p:nvPr/>
          </p:nvSpPr>
          <p:spPr>
            <a:xfrm>
              <a:off x="4786736" y="1843203"/>
              <a:ext cx="8232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6"/>
            <p:cNvSpPr txBox="1"/>
            <p:nvPr/>
          </p:nvSpPr>
          <p:spPr>
            <a:xfrm>
              <a:off x="4812608" y="1869075"/>
              <a:ext cx="7716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 sz="1050" b="1" i="0" u="none" strike="noStrike" cap="none">
                  <a:solidFill>
                    <a:schemeClr val="dk1"/>
                  </a:solidFill>
                  <a:latin typeface="Calibri"/>
                  <a:ea typeface="Calibri"/>
                  <a:cs typeface="Calibri"/>
                  <a:sym typeface="Calibri"/>
                </a:rPr>
                <a:t>Conclusions</a:t>
              </a:r>
              <a:endParaRPr sz="900" b="1" i="0" u="none" strike="noStrike" cap="none">
                <a:solidFill>
                  <a:schemeClr val="dk1"/>
                </a:solidFill>
                <a:latin typeface="Calibri"/>
                <a:ea typeface="Calibri"/>
                <a:cs typeface="Calibri"/>
                <a:sym typeface="Calibri"/>
              </a:endParaRPr>
            </a:p>
          </p:txBody>
        </p:sp>
        <p:sp>
          <p:nvSpPr>
            <p:cNvPr id="128" name="Google Shape;128;p26"/>
            <p:cNvSpPr/>
            <p:nvPr/>
          </p:nvSpPr>
          <p:spPr>
            <a:xfrm>
              <a:off x="1517626" y="267842"/>
              <a:ext cx="3680700" cy="3680700"/>
            </a:xfrm>
            <a:custGeom>
              <a:avLst/>
              <a:gdLst/>
              <a:ahLst/>
              <a:cxnLst/>
              <a:rect l="l" t="t" r="r" b="b"/>
              <a:pathLst>
                <a:path w="120000" h="120000" extrusionOk="0">
                  <a:moveTo>
                    <a:pt x="119335" y="68907"/>
                  </a:moveTo>
                  <a:cubicBezTo>
                    <a:pt x="118009" y="77738"/>
                    <a:pt x="114729" y="86162"/>
                    <a:pt x="109734" y="93564"/>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4251625" y="3144532"/>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p:nvPr/>
          </p:nvSpPr>
          <p:spPr>
            <a:xfrm>
              <a:off x="4277497" y="3170404"/>
              <a:ext cx="763500" cy="4782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1" i="0" u="none" strike="noStrike" cap="none">
                  <a:solidFill>
                    <a:schemeClr val="dk1"/>
                  </a:solidFill>
                  <a:latin typeface="Calibri"/>
                  <a:ea typeface="Calibri"/>
                  <a:cs typeface="Calibri"/>
                  <a:sym typeface="Calibri"/>
                </a:rPr>
                <a:t>Recommendations</a:t>
              </a:r>
              <a:endParaRPr sz="700" b="1" i="0" u="none" strike="noStrike" cap="none">
                <a:solidFill>
                  <a:schemeClr val="dk1"/>
                </a:solidFill>
                <a:latin typeface="Calibri"/>
                <a:ea typeface="Calibri"/>
                <a:cs typeface="Calibri"/>
                <a:sym typeface="Calibri"/>
              </a:endParaRPr>
            </a:p>
          </p:txBody>
        </p:sp>
        <p:sp>
          <p:nvSpPr>
            <p:cNvPr id="131" name="Google Shape;131;p26"/>
            <p:cNvSpPr/>
            <p:nvPr/>
          </p:nvSpPr>
          <p:spPr>
            <a:xfrm>
              <a:off x="1517626" y="267842"/>
              <a:ext cx="3680700" cy="3680700"/>
            </a:xfrm>
            <a:custGeom>
              <a:avLst/>
              <a:gdLst/>
              <a:ahLst/>
              <a:cxnLst/>
              <a:rect l="l" t="t" r="r" b="b"/>
              <a:pathLst>
                <a:path w="120000" h="120000" extrusionOk="0">
                  <a:moveTo>
                    <a:pt x="91333" y="111169"/>
                  </a:moveTo>
                  <a:lnTo>
                    <a:pt x="91333" y="111169"/>
                  </a:lnTo>
                  <a:cubicBezTo>
                    <a:pt x="85816" y="114548"/>
                    <a:pt x="79788" y="117012"/>
                    <a:pt x="73484" y="118465"/>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p:nvPr/>
          </p:nvSpPr>
          <p:spPr>
            <a:xfrm>
              <a:off x="2950296" y="3683561"/>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txBox="1"/>
            <p:nvPr/>
          </p:nvSpPr>
          <p:spPr>
            <a:xfrm>
              <a:off x="2976168" y="3709433"/>
              <a:ext cx="7635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Appendix</a:t>
              </a:r>
              <a:endParaRPr sz="1100" b="1" i="0" u="none" strike="noStrike" cap="none">
                <a:solidFill>
                  <a:schemeClr val="dk1"/>
                </a:solidFill>
                <a:latin typeface="Calibri"/>
                <a:ea typeface="Calibri"/>
                <a:cs typeface="Calibri"/>
                <a:sym typeface="Calibri"/>
              </a:endParaRPr>
            </a:p>
          </p:txBody>
        </p:sp>
        <p:sp>
          <p:nvSpPr>
            <p:cNvPr id="134" name="Google Shape;134;p26"/>
            <p:cNvSpPr/>
            <p:nvPr/>
          </p:nvSpPr>
          <p:spPr>
            <a:xfrm>
              <a:off x="1517626" y="267842"/>
              <a:ext cx="3680700" cy="3680700"/>
            </a:xfrm>
            <a:custGeom>
              <a:avLst/>
              <a:gdLst/>
              <a:ahLst/>
              <a:cxnLst/>
              <a:rect l="l" t="t" r="r" b="b"/>
              <a:pathLst>
                <a:path w="120000" h="120000" extrusionOk="0">
                  <a:moveTo>
                    <a:pt x="46517" y="118465"/>
                  </a:moveTo>
                  <a:lnTo>
                    <a:pt x="46517" y="118465"/>
                  </a:lnTo>
                  <a:cubicBezTo>
                    <a:pt x="40213" y="117011"/>
                    <a:pt x="34185" y="114547"/>
                    <a:pt x="28668" y="111169"/>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1648966" y="3144532"/>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txBox="1"/>
            <p:nvPr/>
          </p:nvSpPr>
          <p:spPr>
            <a:xfrm>
              <a:off x="1674838" y="3170404"/>
              <a:ext cx="7635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References</a:t>
              </a:r>
              <a:endParaRPr sz="1100" b="1" i="0" u="none" strike="noStrike" cap="none">
                <a:solidFill>
                  <a:schemeClr val="dk1"/>
                </a:solidFill>
                <a:latin typeface="Calibri"/>
                <a:ea typeface="Calibri"/>
                <a:cs typeface="Calibri"/>
                <a:sym typeface="Calibri"/>
              </a:endParaRPr>
            </a:p>
          </p:txBody>
        </p:sp>
        <p:sp>
          <p:nvSpPr>
            <p:cNvPr id="137" name="Google Shape;137;p26"/>
            <p:cNvSpPr/>
            <p:nvPr/>
          </p:nvSpPr>
          <p:spPr>
            <a:xfrm>
              <a:off x="1517626" y="267842"/>
              <a:ext cx="3680700" cy="3680700"/>
            </a:xfrm>
            <a:custGeom>
              <a:avLst/>
              <a:gdLst/>
              <a:ahLst/>
              <a:cxnLst/>
              <a:rect l="l" t="t" r="r" b="b"/>
              <a:pathLst>
                <a:path w="120000" h="120000" extrusionOk="0">
                  <a:moveTo>
                    <a:pt x="10266" y="93564"/>
                  </a:moveTo>
                  <a:cubicBezTo>
                    <a:pt x="5271" y="86162"/>
                    <a:pt x="1991" y="77738"/>
                    <a:pt x="665" y="68907"/>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1109938" y="1843203"/>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p:nvPr/>
          </p:nvSpPr>
          <p:spPr>
            <a:xfrm>
              <a:off x="1135810" y="1869075"/>
              <a:ext cx="7635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Results</a:t>
              </a:r>
              <a:endParaRPr sz="1100" b="1" i="0" u="none" strike="noStrike" cap="none">
                <a:solidFill>
                  <a:schemeClr val="dk1"/>
                </a:solidFill>
                <a:latin typeface="Calibri"/>
                <a:ea typeface="Calibri"/>
                <a:cs typeface="Calibri"/>
                <a:sym typeface="Calibri"/>
              </a:endParaRPr>
            </a:p>
          </p:txBody>
        </p:sp>
        <p:sp>
          <p:nvSpPr>
            <p:cNvPr id="140" name="Google Shape;140;p26"/>
            <p:cNvSpPr/>
            <p:nvPr/>
          </p:nvSpPr>
          <p:spPr>
            <a:xfrm>
              <a:off x="1517626" y="267842"/>
              <a:ext cx="3680700" cy="3680700"/>
            </a:xfrm>
            <a:custGeom>
              <a:avLst/>
              <a:gdLst/>
              <a:ahLst/>
              <a:cxnLst/>
              <a:rect l="l" t="t" r="r" b="b"/>
              <a:pathLst>
                <a:path w="120000" h="120000" extrusionOk="0">
                  <a:moveTo>
                    <a:pt x="665" y="51093"/>
                  </a:moveTo>
                  <a:lnTo>
                    <a:pt x="665" y="51093"/>
                  </a:lnTo>
                  <a:cubicBezTo>
                    <a:pt x="1991" y="42262"/>
                    <a:pt x="5271" y="33838"/>
                    <a:pt x="10266" y="26436"/>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1648966" y="541873"/>
              <a:ext cx="815400" cy="530100"/>
            </a:xfrm>
            <a:prstGeom prst="roundRect">
              <a:avLst>
                <a:gd name="adj" fmla="val 16667"/>
              </a:avLst>
            </a:prstGeom>
            <a:solidFill>
              <a:schemeClr val="lt1"/>
            </a:solidFill>
            <a:ln w="25400" cap="flat" cmpd="sng">
              <a:solidFill>
                <a:srgbClr val="DD80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txBox="1"/>
            <p:nvPr/>
          </p:nvSpPr>
          <p:spPr>
            <a:xfrm>
              <a:off x="1674838" y="567745"/>
              <a:ext cx="763500" cy="4782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a:solidFill>
                    <a:schemeClr val="dk1"/>
                  </a:solidFill>
                  <a:latin typeface="Calibri"/>
                  <a:ea typeface="Calibri"/>
                  <a:cs typeface="Calibri"/>
                  <a:sym typeface="Calibri"/>
                </a:rPr>
                <a:t>Business Problem</a:t>
              </a:r>
              <a:endParaRPr sz="1100" b="1" i="0" u="none" strike="noStrike" cap="none">
                <a:solidFill>
                  <a:schemeClr val="lt1"/>
                </a:solidFill>
                <a:latin typeface="Calibri"/>
                <a:ea typeface="Calibri"/>
                <a:cs typeface="Calibri"/>
                <a:sym typeface="Calibri"/>
              </a:endParaRPr>
            </a:p>
          </p:txBody>
        </p:sp>
        <p:sp>
          <p:nvSpPr>
            <p:cNvPr id="143" name="Google Shape;143;p26"/>
            <p:cNvSpPr/>
            <p:nvPr/>
          </p:nvSpPr>
          <p:spPr>
            <a:xfrm>
              <a:off x="1517626" y="267842"/>
              <a:ext cx="3680700" cy="3680700"/>
            </a:xfrm>
            <a:custGeom>
              <a:avLst/>
              <a:gdLst/>
              <a:ahLst/>
              <a:cxnLst/>
              <a:rect l="l" t="t" r="r" b="b"/>
              <a:pathLst>
                <a:path w="120000" h="120000" extrusionOk="0">
                  <a:moveTo>
                    <a:pt x="28667" y="8831"/>
                  </a:moveTo>
                  <a:lnTo>
                    <a:pt x="28667" y="8831"/>
                  </a:lnTo>
                  <a:cubicBezTo>
                    <a:pt x="34184" y="5452"/>
                    <a:pt x="40212" y="2988"/>
                    <a:pt x="46516" y="1535"/>
                  </a:cubicBezTo>
                </a:path>
              </a:pathLst>
            </a:cu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 name="Google Shape;144;p26"/>
          <p:cNvPicPr preferRelativeResize="0"/>
          <p:nvPr/>
        </p:nvPicPr>
        <p:blipFill rotWithShape="1">
          <a:blip r:embed="rId3">
            <a:alphaModFix/>
          </a:blip>
          <a:srcRect/>
          <a:stretch/>
        </p:blipFill>
        <p:spPr>
          <a:xfrm>
            <a:off x="4355641" y="4608633"/>
            <a:ext cx="432714" cy="397267"/>
          </a:xfrm>
          <a:prstGeom prst="rect">
            <a:avLst/>
          </a:prstGeom>
          <a:noFill/>
          <a:ln>
            <a:noFill/>
          </a:ln>
        </p:spPr>
      </p:pic>
      <p:pic>
        <p:nvPicPr>
          <p:cNvPr id="145" name="Google Shape;145;p26"/>
          <p:cNvPicPr preferRelativeResize="0"/>
          <p:nvPr/>
        </p:nvPicPr>
        <p:blipFill rotWithShape="1">
          <a:blip r:embed="rId4">
            <a:alphaModFix/>
          </a:blip>
          <a:srcRect/>
          <a:stretch/>
        </p:blipFill>
        <p:spPr>
          <a:xfrm>
            <a:off x="2582842" y="4044583"/>
            <a:ext cx="432714" cy="397268"/>
          </a:xfrm>
          <a:prstGeom prst="rect">
            <a:avLst/>
          </a:prstGeom>
          <a:noFill/>
          <a:ln>
            <a:noFill/>
          </a:ln>
        </p:spPr>
      </p:pic>
      <p:pic>
        <p:nvPicPr>
          <p:cNvPr id="146" name="Google Shape;146;p26"/>
          <p:cNvPicPr preferRelativeResize="0"/>
          <p:nvPr/>
        </p:nvPicPr>
        <p:blipFill rotWithShape="1">
          <a:blip r:embed="rId5">
            <a:alphaModFix/>
          </a:blip>
          <a:srcRect/>
          <a:stretch/>
        </p:blipFill>
        <p:spPr>
          <a:xfrm>
            <a:off x="1807713" y="2459319"/>
            <a:ext cx="419989" cy="357187"/>
          </a:xfrm>
          <a:prstGeom prst="rect">
            <a:avLst/>
          </a:prstGeom>
          <a:noFill/>
          <a:ln>
            <a:noFill/>
          </a:ln>
        </p:spPr>
      </p:pic>
      <p:pic>
        <p:nvPicPr>
          <p:cNvPr id="147" name="Google Shape;147;p26"/>
          <p:cNvPicPr preferRelativeResize="0"/>
          <p:nvPr/>
        </p:nvPicPr>
        <p:blipFill rotWithShape="1">
          <a:blip r:embed="rId6">
            <a:alphaModFix/>
          </a:blip>
          <a:srcRect/>
          <a:stretch/>
        </p:blipFill>
        <p:spPr>
          <a:xfrm>
            <a:off x="2490289" y="833975"/>
            <a:ext cx="442776" cy="388655"/>
          </a:xfrm>
          <a:prstGeom prst="rect">
            <a:avLst/>
          </a:prstGeom>
          <a:noFill/>
          <a:ln>
            <a:noFill/>
          </a:ln>
        </p:spPr>
      </p:pic>
      <p:pic>
        <p:nvPicPr>
          <p:cNvPr id="148" name="Google Shape;148;p26"/>
          <p:cNvPicPr preferRelativeResize="0"/>
          <p:nvPr/>
        </p:nvPicPr>
        <p:blipFill rotWithShape="1">
          <a:blip r:embed="rId7">
            <a:alphaModFix/>
          </a:blip>
          <a:srcRect/>
          <a:stretch/>
        </p:blipFill>
        <p:spPr>
          <a:xfrm>
            <a:off x="6183227" y="4010744"/>
            <a:ext cx="353317" cy="464947"/>
          </a:xfrm>
          <a:prstGeom prst="rect">
            <a:avLst/>
          </a:prstGeom>
          <a:noFill/>
          <a:ln>
            <a:noFill/>
          </a:ln>
        </p:spPr>
      </p:pic>
      <p:pic>
        <p:nvPicPr>
          <p:cNvPr id="149" name="Google Shape;149;p26"/>
          <p:cNvPicPr preferRelativeResize="0"/>
          <p:nvPr/>
        </p:nvPicPr>
        <p:blipFill rotWithShape="1">
          <a:blip r:embed="rId8">
            <a:alphaModFix/>
          </a:blip>
          <a:srcRect/>
          <a:stretch/>
        </p:blipFill>
        <p:spPr>
          <a:xfrm>
            <a:off x="6210936" y="871961"/>
            <a:ext cx="399150" cy="388654"/>
          </a:xfrm>
          <a:prstGeom prst="rect">
            <a:avLst/>
          </a:prstGeom>
          <a:noFill/>
          <a:ln>
            <a:noFill/>
          </a:ln>
        </p:spPr>
      </p:pic>
      <p:pic>
        <p:nvPicPr>
          <p:cNvPr id="150" name="Google Shape;150;p26"/>
          <p:cNvPicPr preferRelativeResize="0"/>
          <p:nvPr/>
        </p:nvPicPr>
        <p:blipFill rotWithShape="1">
          <a:blip r:embed="rId9">
            <a:alphaModFix/>
          </a:blip>
          <a:srcRect/>
          <a:stretch/>
        </p:blipFill>
        <p:spPr>
          <a:xfrm>
            <a:off x="6916300" y="2426348"/>
            <a:ext cx="419989" cy="423129"/>
          </a:xfrm>
          <a:prstGeom prst="rect">
            <a:avLst/>
          </a:prstGeom>
          <a:noFill/>
          <a:ln>
            <a:noFill/>
          </a:ln>
        </p:spPr>
      </p:pic>
      <p:pic>
        <p:nvPicPr>
          <p:cNvPr id="151" name="Google Shape;151;p26"/>
          <p:cNvPicPr preferRelativeResize="0"/>
          <p:nvPr/>
        </p:nvPicPr>
        <p:blipFill rotWithShape="1">
          <a:blip r:embed="rId10">
            <a:alphaModFix/>
          </a:blip>
          <a:srcRect/>
          <a:stretch/>
        </p:blipFill>
        <p:spPr>
          <a:xfrm>
            <a:off x="4307914" y="137600"/>
            <a:ext cx="528168" cy="461475"/>
          </a:xfrm>
          <a:prstGeom prst="rect">
            <a:avLst/>
          </a:prstGeom>
          <a:noFill/>
          <a:ln>
            <a:noFill/>
          </a:ln>
        </p:spPr>
      </p:pic>
      <p:sp>
        <p:nvSpPr>
          <p:cNvPr id="152" name="Google Shape;152;p26"/>
          <p:cNvSpPr/>
          <p:nvPr/>
        </p:nvSpPr>
        <p:spPr>
          <a:xfrm>
            <a:off x="3877108" y="2010922"/>
            <a:ext cx="1366800" cy="1241400"/>
          </a:xfrm>
          <a:prstGeom prst="ellipse">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sng" strike="noStrike" cap="none">
                <a:solidFill>
                  <a:schemeClr val="dk1"/>
                </a:solidFill>
                <a:latin typeface="Calibri"/>
                <a:ea typeface="Calibri"/>
                <a:cs typeface="Calibri"/>
                <a:sym typeface="Calibri"/>
              </a:rPr>
              <a:t>Contents</a:t>
            </a:r>
            <a:endParaRPr sz="1400" b="1" i="0" u="sng"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735950" y="179475"/>
            <a:ext cx="13089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Clr>
                <a:schemeClr val="dk1"/>
              </a:buClr>
              <a:buSzPct val="45833"/>
              <a:buFont typeface="Arial"/>
              <a:buNone/>
            </a:pPr>
            <a:r>
              <a:rPr lang="en" sz="2400" b="1" i="1" u="sng">
                <a:latin typeface="Calibri"/>
                <a:ea typeface="Calibri"/>
                <a:cs typeface="Calibri"/>
                <a:sym typeface="Calibri"/>
              </a:rPr>
              <a:t>Appendix</a:t>
            </a:r>
            <a:endParaRPr i="1" u="sng">
              <a:latin typeface="Calibri"/>
              <a:ea typeface="Calibri"/>
              <a:cs typeface="Calibri"/>
              <a:sym typeface="Calibri"/>
            </a:endParaRPr>
          </a:p>
        </p:txBody>
      </p:sp>
      <p:sp>
        <p:nvSpPr>
          <p:cNvPr id="347" name="Google Shape;347;p44"/>
          <p:cNvSpPr txBox="1">
            <a:spLocks noGrp="1"/>
          </p:cNvSpPr>
          <p:nvPr>
            <p:ph type="body" idx="1"/>
          </p:nvPr>
        </p:nvSpPr>
        <p:spPr>
          <a:xfrm>
            <a:off x="6809963" y="4466350"/>
            <a:ext cx="1590000" cy="66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b="1" u="sng">
                <a:latin typeface="Calibri"/>
                <a:ea typeface="Calibri"/>
                <a:cs typeface="Calibri"/>
                <a:sym typeface="Calibri"/>
              </a:rPr>
              <a:t>Missing values</a:t>
            </a:r>
            <a:endParaRPr sz="1700" b="1" u="sng">
              <a:latin typeface="Calibri"/>
              <a:ea typeface="Calibri"/>
              <a:cs typeface="Calibri"/>
              <a:sym typeface="Calibri"/>
            </a:endParaRPr>
          </a:p>
        </p:txBody>
      </p:sp>
      <p:pic>
        <p:nvPicPr>
          <p:cNvPr id="348" name="Google Shape;348;p44"/>
          <p:cNvPicPr preferRelativeResize="0"/>
          <p:nvPr/>
        </p:nvPicPr>
        <p:blipFill>
          <a:blip r:embed="rId3">
            <a:alphaModFix/>
          </a:blip>
          <a:stretch>
            <a:fillRect/>
          </a:stretch>
        </p:blipFill>
        <p:spPr>
          <a:xfrm>
            <a:off x="6210725" y="179475"/>
            <a:ext cx="2788476" cy="4286876"/>
          </a:xfrm>
          <a:prstGeom prst="rect">
            <a:avLst/>
          </a:prstGeom>
          <a:noFill/>
          <a:ln>
            <a:noFill/>
          </a:ln>
        </p:spPr>
      </p:pic>
      <p:pic>
        <p:nvPicPr>
          <p:cNvPr id="349" name="Google Shape;349;p44"/>
          <p:cNvPicPr preferRelativeResize="0"/>
          <p:nvPr/>
        </p:nvPicPr>
        <p:blipFill>
          <a:blip r:embed="rId4">
            <a:alphaModFix/>
          </a:blip>
          <a:stretch>
            <a:fillRect/>
          </a:stretch>
        </p:blipFill>
        <p:spPr>
          <a:xfrm>
            <a:off x="2454000" y="227525"/>
            <a:ext cx="3542524" cy="2870924"/>
          </a:xfrm>
          <a:prstGeom prst="rect">
            <a:avLst/>
          </a:prstGeom>
          <a:noFill/>
          <a:ln>
            <a:noFill/>
          </a:ln>
        </p:spPr>
      </p:pic>
      <p:pic>
        <p:nvPicPr>
          <p:cNvPr id="350" name="Google Shape;350;p44"/>
          <p:cNvPicPr preferRelativeResize="0"/>
          <p:nvPr/>
        </p:nvPicPr>
        <p:blipFill>
          <a:blip r:embed="rId5">
            <a:alphaModFix/>
          </a:blip>
          <a:stretch>
            <a:fillRect/>
          </a:stretch>
        </p:blipFill>
        <p:spPr>
          <a:xfrm>
            <a:off x="209025" y="227525"/>
            <a:ext cx="526925" cy="517100"/>
          </a:xfrm>
          <a:prstGeom prst="rect">
            <a:avLst/>
          </a:prstGeom>
          <a:noFill/>
          <a:ln>
            <a:noFill/>
          </a:ln>
        </p:spPr>
      </p:pic>
      <p:sp>
        <p:nvSpPr>
          <p:cNvPr id="351" name="Google Shape;351;p44"/>
          <p:cNvSpPr/>
          <p:nvPr/>
        </p:nvSpPr>
        <p:spPr>
          <a:xfrm>
            <a:off x="551225" y="3472575"/>
            <a:ext cx="5445300" cy="119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just" rtl="0">
              <a:lnSpc>
                <a:spcPct val="107916"/>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Exploring the dataset, total number of records with missing values are found to be 28,144</a:t>
            </a:r>
            <a:endParaRPr sz="1100">
              <a:solidFill>
                <a:schemeClr val="dk1"/>
              </a:solidFill>
              <a:latin typeface="Calibri"/>
              <a:ea typeface="Calibri"/>
              <a:cs typeface="Calibri"/>
              <a:sym typeface="Calibri"/>
            </a:endParaRPr>
          </a:p>
          <a:p>
            <a:pPr marL="457200" lvl="0" indent="-298450" algn="just" rtl="0">
              <a:lnSpc>
                <a:spcPct val="107916"/>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Imputing values into these rows can impact the integrity of the dataset and hence our analysis, therefore we have opted for exclusion</a:t>
            </a:r>
            <a:endParaRPr sz="11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311700" y="33110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latin typeface="Calibri"/>
                <a:ea typeface="Calibri"/>
                <a:cs typeface="Calibri"/>
                <a:sym typeface="Calibri"/>
              </a:rPr>
              <a:t>7. 	Appendix</a:t>
            </a:r>
            <a:endParaRPr sz="2400" b="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
        <p:nvSpPr>
          <p:cNvPr id="357" name="Google Shape;357;p45"/>
          <p:cNvSpPr txBox="1">
            <a:spLocks noGrp="1"/>
          </p:cNvSpPr>
          <p:nvPr>
            <p:ph type="body" idx="1"/>
          </p:nvPr>
        </p:nvSpPr>
        <p:spPr>
          <a:xfrm>
            <a:off x="311700" y="1171600"/>
            <a:ext cx="1779600" cy="51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b="1" u="sng">
                <a:latin typeface="Calibri"/>
                <a:ea typeface="Calibri"/>
                <a:cs typeface="Calibri"/>
                <a:sym typeface="Calibri"/>
              </a:rPr>
              <a:t>Outliers</a:t>
            </a:r>
            <a:endParaRPr sz="1700" b="1" u="sng">
              <a:latin typeface="Calibri"/>
              <a:ea typeface="Calibri"/>
              <a:cs typeface="Calibri"/>
              <a:sym typeface="Calibri"/>
            </a:endParaRPr>
          </a:p>
        </p:txBody>
      </p:sp>
      <p:pic>
        <p:nvPicPr>
          <p:cNvPr id="358" name="Google Shape;358;p45"/>
          <p:cNvPicPr preferRelativeResize="0"/>
          <p:nvPr/>
        </p:nvPicPr>
        <p:blipFill>
          <a:blip r:embed="rId3">
            <a:alphaModFix/>
          </a:blip>
          <a:stretch>
            <a:fillRect/>
          </a:stretch>
        </p:blipFill>
        <p:spPr>
          <a:xfrm>
            <a:off x="4463550" y="999175"/>
            <a:ext cx="3799275" cy="3336550"/>
          </a:xfrm>
          <a:prstGeom prst="rect">
            <a:avLst/>
          </a:prstGeom>
          <a:noFill/>
          <a:ln>
            <a:noFill/>
          </a:ln>
          <a:effectLst>
            <a:outerShdw blurRad="57150" dist="19050" dir="5400000" algn="bl" rotWithShape="0">
              <a:srgbClr val="000000">
                <a:alpha val="50000"/>
              </a:srgbClr>
            </a:outerShdw>
          </a:effectLst>
        </p:spPr>
      </p:pic>
      <p:pic>
        <p:nvPicPr>
          <p:cNvPr id="359" name="Google Shape;359;p45"/>
          <p:cNvPicPr preferRelativeResize="0"/>
          <p:nvPr/>
        </p:nvPicPr>
        <p:blipFill>
          <a:blip r:embed="rId4">
            <a:alphaModFix/>
          </a:blip>
          <a:stretch>
            <a:fillRect/>
          </a:stretch>
        </p:blipFill>
        <p:spPr>
          <a:xfrm>
            <a:off x="311700" y="379150"/>
            <a:ext cx="526925" cy="517100"/>
          </a:xfrm>
          <a:prstGeom prst="rect">
            <a:avLst/>
          </a:prstGeom>
          <a:noFill/>
          <a:ln>
            <a:noFill/>
          </a:ln>
        </p:spPr>
      </p:pic>
      <p:sp>
        <p:nvSpPr>
          <p:cNvPr id="360" name="Google Shape;360;p45"/>
          <p:cNvSpPr/>
          <p:nvPr/>
        </p:nvSpPr>
        <p:spPr>
          <a:xfrm>
            <a:off x="505900" y="1880425"/>
            <a:ext cx="3547800" cy="170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just" rtl="0">
              <a:lnSpc>
                <a:spcPct val="107916"/>
              </a:lnSpc>
              <a:spcBef>
                <a:spcPts val="0"/>
              </a:spcBef>
              <a:spcAft>
                <a:spcPts val="0"/>
              </a:spcAft>
              <a:buSzPts val="1400"/>
              <a:buChar char="●"/>
            </a:pPr>
            <a:r>
              <a:rPr lang="en" sz="1100">
                <a:solidFill>
                  <a:schemeClr val="dk1"/>
                </a:solidFill>
                <a:latin typeface="Calibri"/>
                <a:ea typeface="Calibri"/>
                <a:cs typeface="Calibri"/>
                <a:sym typeface="Calibri"/>
              </a:rPr>
              <a:t>Using the quantile range outliers method with a tail quantile of 0.1 &amp; Q=3, we found that  we have a total of 606 records with outliers in the columns : loan_amount , Upfront_charges , LTV and income</a:t>
            </a:r>
            <a:endParaRPr sz="1100">
              <a:solidFill>
                <a:schemeClr val="dk1"/>
              </a:solidFill>
              <a:latin typeface="Calibri"/>
              <a:ea typeface="Calibri"/>
              <a:cs typeface="Calibri"/>
              <a:sym typeface="Calibri"/>
            </a:endParaRPr>
          </a:p>
          <a:p>
            <a:pPr marL="457200" lvl="0" indent="-317500" algn="just" rtl="0">
              <a:lnSpc>
                <a:spcPct val="107916"/>
              </a:lnSpc>
              <a:spcBef>
                <a:spcPts val="800"/>
              </a:spcBef>
              <a:spcAft>
                <a:spcPts val="800"/>
              </a:spcAft>
              <a:buSzPts val="1400"/>
              <a:buChar char="●"/>
            </a:pPr>
            <a:r>
              <a:rPr lang="en" sz="1100">
                <a:solidFill>
                  <a:schemeClr val="dk1"/>
                </a:solidFill>
                <a:latin typeface="Calibri"/>
                <a:ea typeface="Calibri"/>
                <a:cs typeface="Calibri"/>
                <a:sym typeface="Calibri"/>
              </a:rPr>
              <a:t>After excluding the records with outliers , we have 119,920 records for our further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61225" y="853064"/>
            <a:ext cx="3909900" cy="35949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Clr>
                <a:schemeClr val="dk1"/>
              </a:buClr>
              <a:buSzPts val="1100"/>
              <a:buFont typeface="Arial"/>
              <a:buNone/>
            </a:pPr>
            <a:r>
              <a:rPr lang="en" b="1" u="sng" dirty="0">
                <a:latin typeface="Calibri"/>
                <a:ea typeface="Calibri"/>
                <a:cs typeface="Calibri"/>
                <a:sym typeface="Calibri"/>
              </a:rPr>
              <a:t>Model - Logistic Regression</a:t>
            </a:r>
            <a:endParaRPr b="1" u="sng" dirty="0">
              <a:latin typeface="Calibri"/>
              <a:ea typeface="Calibri"/>
              <a:cs typeface="Calibri"/>
              <a:sym typeface="Calibri"/>
            </a:endParaRPr>
          </a:p>
          <a:p>
            <a:pPr marL="457200" lvl="0" indent="0" algn="l" rtl="0">
              <a:spcBef>
                <a:spcPts val="1200"/>
              </a:spcBef>
              <a:spcAft>
                <a:spcPts val="0"/>
              </a:spcAft>
              <a:buNone/>
            </a:pPr>
            <a:r>
              <a:rPr lang="en" sz="1100" b="1" dirty="0">
                <a:solidFill>
                  <a:srgbClr val="202124"/>
                </a:solidFill>
                <a:latin typeface="Calibri"/>
                <a:ea typeface="Calibri"/>
                <a:cs typeface="Calibri"/>
                <a:sym typeface="Calibri"/>
              </a:rPr>
              <a:t>Nominal Logistic Regression</a:t>
            </a:r>
            <a:endParaRPr sz="1100" b="1" dirty="0">
              <a:solidFill>
                <a:srgbClr val="202124"/>
              </a:solidFill>
              <a:latin typeface="Calibri"/>
              <a:ea typeface="Calibri"/>
              <a:cs typeface="Calibri"/>
              <a:sym typeface="Calibri"/>
            </a:endParaRPr>
          </a:p>
          <a:p>
            <a:pPr marL="457200" lvl="0" indent="0" algn="just" rtl="0">
              <a:lnSpc>
                <a:spcPct val="115000"/>
              </a:lnSpc>
              <a:spcBef>
                <a:spcPts val="1000"/>
              </a:spcBef>
              <a:spcAft>
                <a:spcPts val="0"/>
              </a:spcAft>
              <a:buNone/>
            </a:pPr>
            <a:r>
              <a:rPr lang="en" sz="1100" b="1" dirty="0">
                <a:solidFill>
                  <a:srgbClr val="202124"/>
                </a:solidFill>
                <a:latin typeface="Calibri"/>
                <a:ea typeface="Calibri"/>
                <a:cs typeface="Calibri"/>
                <a:sym typeface="Calibri"/>
              </a:rPr>
              <a:t>Variables Excluded : The following variables have been </a:t>
            </a:r>
            <a:endParaRPr sz="1100" b="1" dirty="0">
              <a:solidFill>
                <a:srgbClr val="202124"/>
              </a:solidFill>
              <a:latin typeface="Calibri"/>
              <a:ea typeface="Calibri"/>
              <a:cs typeface="Calibri"/>
              <a:sym typeface="Calibri"/>
            </a:endParaRPr>
          </a:p>
          <a:p>
            <a:pPr marL="0" lvl="0" indent="0" algn="just" rtl="0">
              <a:lnSpc>
                <a:spcPct val="115000"/>
              </a:lnSpc>
              <a:spcBef>
                <a:spcPts val="0"/>
              </a:spcBef>
              <a:spcAft>
                <a:spcPts val="0"/>
              </a:spcAft>
              <a:buNone/>
            </a:pPr>
            <a:r>
              <a:rPr lang="en" sz="1100" b="1" dirty="0">
                <a:solidFill>
                  <a:srgbClr val="202124"/>
                </a:solidFill>
                <a:latin typeface="Calibri"/>
                <a:ea typeface="Calibri"/>
                <a:cs typeface="Calibri"/>
                <a:sym typeface="Calibri"/>
              </a:rPr>
              <a:t>               excluded since the p-value is greater than 0.05 :</a:t>
            </a:r>
            <a:endParaRPr sz="1100" b="1" dirty="0">
              <a:solidFill>
                <a:srgbClr val="202124"/>
              </a:solidFill>
              <a:latin typeface="Calibri"/>
              <a:ea typeface="Calibri"/>
              <a:cs typeface="Calibri"/>
              <a:sym typeface="Calibri"/>
            </a:endParaRPr>
          </a:p>
          <a:p>
            <a:pPr marL="457200" lvl="0" indent="0" algn="just" rtl="0">
              <a:lnSpc>
                <a:spcPct val="163636"/>
              </a:lnSpc>
              <a:spcBef>
                <a:spcPts val="0"/>
              </a:spcBef>
              <a:spcAft>
                <a:spcPts val="0"/>
              </a:spcAft>
              <a:buNone/>
            </a:pPr>
            <a:r>
              <a:rPr lang="en" sz="1100" b="1" dirty="0">
                <a:solidFill>
                  <a:srgbClr val="202124"/>
                </a:solidFill>
                <a:latin typeface="Calibri"/>
                <a:ea typeface="Calibri"/>
                <a:cs typeface="Calibri"/>
                <a:sym typeface="Calibri"/>
              </a:rPr>
              <a:t>*  dtir_1</a:t>
            </a:r>
            <a:endParaRPr sz="1100" b="1" dirty="0">
              <a:solidFill>
                <a:srgbClr val="202124"/>
              </a:solidFill>
              <a:latin typeface="Calibri"/>
              <a:ea typeface="Calibri"/>
              <a:cs typeface="Calibri"/>
              <a:sym typeface="Calibri"/>
            </a:endParaRPr>
          </a:p>
          <a:p>
            <a:pPr marL="457200" lvl="0" indent="0" algn="just" rtl="0">
              <a:lnSpc>
                <a:spcPct val="163636"/>
              </a:lnSpc>
              <a:spcBef>
                <a:spcPts val="0"/>
              </a:spcBef>
              <a:spcAft>
                <a:spcPts val="0"/>
              </a:spcAft>
              <a:buNone/>
            </a:pPr>
            <a:r>
              <a:rPr lang="en" sz="1100" b="1" dirty="0">
                <a:solidFill>
                  <a:srgbClr val="202124"/>
                </a:solidFill>
                <a:latin typeface="Calibri"/>
                <a:ea typeface="Calibri"/>
                <a:cs typeface="Calibri"/>
                <a:sym typeface="Calibri"/>
              </a:rPr>
              <a:t>* open_credit</a:t>
            </a:r>
            <a:endParaRPr sz="1100" b="1" dirty="0">
              <a:solidFill>
                <a:srgbClr val="202124"/>
              </a:solidFill>
              <a:latin typeface="Calibri"/>
              <a:ea typeface="Calibri"/>
              <a:cs typeface="Calibri"/>
              <a:sym typeface="Calibri"/>
            </a:endParaRPr>
          </a:p>
          <a:p>
            <a:pPr marL="457200" lvl="0" indent="0" algn="just" rtl="0">
              <a:lnSpc>
                <a:spcPct val="163636"/>
              </a:lnSpc>
              <a:spcBef>
                <a:spcPts val="0"/>
              </a:spcBef>
              <a:spcAft>
                <a:spcPts val="0"/>
              </a:spcAft>
              <a:buNone/>
            </a:pPr>
            <a:r>
              <a:rPr lang="en" sz="1100" b="1" dirty="0">
                <a:solidFill>
                  <a:srgbClr val="202124"/>
                </a:solidFill>
                <a:latin typeface="Calibri"/>
                <a:ea typeface="Calibri"/>
                <a:cs typeface="Calibri"/>
                <a:sym typeface="Calibri"/>
              </a:rPr>
              <a:t>* Credit_Score</a:t>
            </a:r>
            <a:endParaRPr sz="1100" b="1" dirty="0">
              <a:solidFill>
                <a:srgbClr val="202124"/>
              </a:solidFill>
              <a:latin typeface="Calibri"/>
              <a:ea typeface="Calibri"/>
              <a:cs typeface="Calibri"/>
              <a:sym typeface="Calibri"/>
            </a:endParaRPr>
          </a:p>
          <a:p>
            <a:pPr marL="457200" lvl="0" indent="0" algn="just" rtl="0">
              <a:lnSpc>
                <a:spcPct val="163636"/>
              </a:lnSpc>
              <a:spcBef>
                <a:spcPts val="0"/>
              </a:spcBef>
              <a:spcAft>
                <a:spcPts val="0"/>
              </a:spcAft>
              <a:buNone/>
            </a:pPr>
            <a:r>
              <a:rPr lang="en" sz="1100" b="1" dirty="0">
                <a:solidFill>
                  <a:srgbClr val="202124"/>
                </a:solidFill>
                <a:latin typeface="Calibri"/>
                <a:ea typeface="Calibri"/>
                <a:cs typeface="Calibri"/>
                <a:sym typeface="Calibri"/>
              </a:rPr>
              <a:t>* loan_amount</a:t>
            </a:r>
            <a:endParaRPr sz="1100" b="1" dirty="0">
              <a:solidFill>
                <a:srgbClr val="202124"/>
              </a:solidFill>
              <a:latin typeface="Calibri"/>
              <a:ea typeface="Calibri"/>
              <a:cs typeface="Calibri"/>
              <a:sym typeface="Calibri"/>
            </a:endParaRPr>
          </a:p>
          <a:p>
            <a:pPr marL="457200" lvl="0" indent="0" algn="just" rtl="0">
              <a:lnSpc>
                <a:spcPct val="163636"/>
              </a:lnSpc>
              <a:spcBef>
                <a:spcPts val="0"/>
              </a:spcBef>
              <a:spcAft>
                <a:spcPts val="0"/>
              </a:spcAft>
              <a:buNone/>
            </a:pPr>
            <a:r>
              <a:rPr lang="en" sz="1100" b="1" dirty="0">
                <a:solidFill>
                  <a:srgbClr val="202124"/>
                </a:solidFill>
                <a:latin typeface="Calibri"/>
                <a:ea typeface="Calibri"/>
                <a:cs typeface="Calibri"/>
                <a:sym typeface="Calibri"/>
              </a:rPr>
              <a:t>* construction_type</a:t>
            </a:r>
            <a:endParaRPr sz="1100" b="1" dirty="0">
              <a:solidFill>
                <a:srgbClr val="202124"/>
              </a:solidFill>
              <a:latin typeface="Calibri"/>
              <a:ea typeface="Calibri"/>
              <a:cs typeface="Calibri"/>
              <a:sym typeface="Calibri"/>
            </a:endParaRPr>
          </a:p>
          <a:p>
            <a:pPr marL="457200" lvl="0" indent="0" algn="just" rtl="0">
              <a:lnSpc>
                <a:spcPct val="163636"/>
              </a:lnSpc>
              <a:spcBef>
                <a:spcPts val="0"/>
              </a:spcBef>
              <a:spcAft>
                <a:spcPts val="0"/>
              </a:spcAft>
              <a:buNone/>
            </a:pPr>
            <a:r>
              <a:rPr lang="en" sz="1100" b="1" dirty="0">
                <a:solidFill>
                  <a:srgbClr val="202124"/>
                </a:solidFill>
                <a:latin typeface="Calibri"/>
                <a:ea typeface="Calibri"/>
                <a:cs typeface="Calibri"/>
                <a:sym typeface="Calibri"/>
              </a:rPr>
              <a:t>* credit_type</a:t>
            </a:r>
            <a:endParaRPr b="1" u="sng" dirty="0"/>
          </a:p>
        </p:txBody>
      </p:sp>
      <p:pic>
        <p:nvPicPr>
          <p:cNvPr id="366" name="Google Shape;366;p46"/>
          <p:cNvPicPr preferRelativeResize="0"/>
          <p:nvPr/>
        </p:nvPicPr>
        <p:blipFill>
          <a:blip r:embed="rId3">
            <a:alphaModFix/>
          </a:blip>
          <a:stretch>
            <a:fillRect/>
          </a:stretch>
        </p:blipFill>
        <p:spPr>
          <a:xfrm>
            <a:off x="4819050" y="607725"/>
            <a:ext cx="4153600" cy="1626450"/>
          </a:xfrm>
          <a:prstGeom prst="rect">
            <a:avLst/>
          </a:prstGeom>
          <a:noFill/>
          <a:ln>
            <a:noFill/>
          </a:ln>
        </p:spPr>
      </p:pic>
      <p:pic>
        <p:nvPicPr>
          <p:cNvPr id="367" name="Google Shape;367;p46"/>
          <p:cNvPicPr preferRelativeResize="0"/>
          <p:nvPr/>
        </p:nvPicPr>
        <p:blipFill>
          <a:blip r:embed="rId4">
            <a:alphaModFix/>
          </a:blip>
          <a:stretch>
            <a:fillRect/>
          </a:stretch>
        </p:blipFill>
        <p:spPr>
          <a:xfrm>
            <a:off x="2917750" y="2460850"/>
            <a:ext cx="6054900" cy="2422500"/>
          </a:xfrm>
          <a:prstGeom prst="rect">
            <a:avLst/>
          </a:prstGeom>
          <a:noFill/>
          <a:ln>
            <a:noFill/>
          </a:ln>
        </p:spPr>
      </p:pic>
      <p:sp>
        <p:nvSpPr>
          <p:cNvPr id="368" name="Google Shape;368;p46"/>
          <p:cNvSpPr txBox="1">
            <a:spLocks noGrp="1"/>
          </p:cNvSpPr>
          <p:nvPr>
            <p:ph type="title"/>
          </p:nvPr>
        </p:nvSpPr>
        <p:spPr>
          <a:xfrm>
            <a:off x="735950" y="179475"/>
            <a:ext cx="13089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Clr>
                <a:schemeClr val="dk1"/>
              </a:buClr>
              <a:buSzPct val="45833"/>
              <a:buFont typeface="Arial"/>
              <a:buNone/>
            </a:pPr>
            <a:r>
              <a:rPr lang="en" sz="2400" b="1" i="1" u="sng">
                <a:latin typeface="Calibri"/>
                <a:ea typeface="Calibri"/>
                <a:cs typeface="Calibri"/>
                <a:sym typeface="Calibri"/>
              </a:rPr>
              <a:t>Appendix</a:t>
            </a:r>
            <a:endParaRPr i="1" u="sng">
              <a:latin typeface="Calibri"/>
              <a:ea typeface="Calibri"/>
              <a:cs typeface="Calibri"/>
              <a:sym typeface="Calibri"/>
            </a:endParaRPr>
          </a:p>
        </p:txBody>
      </p:sp>
      <p:pic>
        <p:nvPicPr>
          <p:cNvPr id="369" name="Google Shape;369;p46"/>
          <p:cNvPicPr preferRelativeResize="0"/>
          <p:nvPr/>
        </p:nvPicPr>
        <p:blipFill>
          <a:blip r:embed="rId5">
            <a:alphaModFix/>
          </a:blip>
          <a:stretch>
            <a:fillRect/>
          </a:stretch>
        </p:blipFill>
        <p:spPr>
          <a:xfrm>
            <a:off x="209025" y="227525"/>
            <a:ext cx="526925" cy="517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title"/>
          </p:nvPr>
        </p:nvSpPr>
        <p:spPr>
          <a:xfrm>
            <a:off x="260650" y="65350"/>
            <a:ext cx="8520600" cy="613200"/>
          </a:xfrm>
          <a:prstGeom prst="rect">
            <a:avLst/>
          </a:prstGeom>
        </p:spPr>
        <p:txBody>
          <a:bodyPr spcFirstLastPara="1" wrap="square" lIns="91425" tIns="91425" rIns="91425" bIns="91425" anchor="t" anchorCtr="0">
            <a:noAutofit/>
          </a:bodyPr>
          <a:lstStyle/>
          <a:p>
            <a:pPr marL="0" lvl="0" indent="0" algn="l" rtl="0">
              <a:lnSpc>
                <a:spcPct val="208181"/>
              </a:lnSpc>
              <a:spcBef>
                <a:spcPts val="0"/>
              </a:spcBef>
              <a:spcAft>
                <a:spcPts val="0"/>
              </a:spcAft>
              <a:buClr>
                <a:schemeClr val="dk1"/>
              </a:buClr>
              <a:buSzPts val="1100"/>
              <a:buFont typeface="Arial"/>
              <a:buNone/>
            </a:pPr>
            <a:r>
              <a:rPr lang="en" sz="2150" b="1">
                <a:latin typeface="Calibri"/>
                <a:ea typeface="Calibri"/>
                <a:cs typeface="Calibri"/>
                <a:sym typeface="Calibri"/>
              </a:rPr>
              <a:t>7. 	Appendix</a:t>
            </a:r>
            <a:endParaRPr sz="2150" b="1">
              <a:latin typeface="Calibri"/>
              <a:ea typeface="Calibri"/>
              <a:cs typeface="Calibri"/>
              <a:sym typeface="Calibri"/>
            </a:endParaRPr>
          </a:p>
          <a:p>
            <a:pPr marL="0" lvl="0" indent="0" algn="l" rtl="0">
              <a:spcBef>
                <a:spcPts val="800"/>
              </a:spcBef>
              <a:spcAft>
                <a:spcPts val="0"/>
              </a:spcAft>
              <a:buNone/>
            </a:pPr>
            <a:endParaRPr sz="2150">
              <a:latin typeface="Calibri"/>
              <a:ea typeface="Calibri"/>
              <a:cs typeface="Calibri"/>
              <a:sym typeface="Calibri"/>
            </a:endParaRPr>
          </a:p>
        </p:txBody>
      </p:sp>
      <p:sp>
        <p:nvSpPr>
          <p:cNvPr id="375" name="Google Shape;375;p47"/>
          <p:cNvSpPr txBox="1">
            <a:spLocks noGrp="1"/>
          </p:cNvSpPr>
          <p:nvPr>
            <p:ph type="body" idx="1"/>
          </p:nvPr>
        </p:nvSpPr>
        <p:spPr>
          <a:xfrm>
            <a:off x="173050" y="872450"/>
            <a:ext cx="8659200" cy="411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u="sng">
                <a:latin typeface="Calibri"/>
                <a:ea typeface="Calibri"/>
                <a:cs typeface="Calibri"/>
                <a:sym typeface="Calibri"/>
              </a:rPr>
              <a:t>B. 	Decision Tree</a:t>
            </a:r>
            <a:endParaRPr sz="1600" b="1" u="sng">
              <a:latin typeface="Calibri"/>
              <a:ea typeface="Calibri"/>
              <a:cs typeface="Calibri"/>
              <a:sym typeface="Calibri"/>
            </a:endParaRPr>
          </a:p>
          <a:p>
            <a:pPr marL="457200" lvl="0" indent="-304800" algn="just" rtl="0">
              <a:lnSpc>
                <a:spcPct val="218181"/>
              </a:lnSpc>
              <a:spcBef>
                <a:spcPts val="1200"/>
              </a:spcBef>
              <a:spcAft>
                <a:spcPts val="0"/>
              </a:spcAft>
              <a:buClr>
                <a:srgbClr val="202124"/>
              </a:buClr>
              <a:buSzPts val="1200"/>
              <a:buFont typeface="Calibri"/>
              <a:buChar char="●"/>
            </a:pPr>
            <a:r>
              <a:rPr lang="en" sz="1200">
                <a:solidFill>
                  <a:srgbClr val="202124"/>
                </a:solidFill>
                <a:latin typeface="Calibri"/>
                <a:ea typeface="Calibri"/>
                <a:cs typeface="Calibri"/>
                <a:sym typeface="Calibri"/>
              </a:rPr>
              <a:t>Number of splits:  20</a:t>
            </a:r>
            <a:endParaRPr sz="1200">
              <a:solidFill>
                <a:srgbClr val="202124"/>
              </a:solidFill>
              <a:latin typeface="Calibri"/>
              <a:ea typeface="Calibri"/>
              <a:cs typeface="Calibri"/>
              <a:sym typeface="Calibri"/>
            </a:endParaRPr>
          </a:p>
          <a:p>
            <a:pPr marL="457200" lvl="0" indent="-304800" algn="just" rtl="0">
              <a:lnSpc>
                <a:spcPct val="218181"/>
              </a:lnSpc>
              <a:spcBef>
                <a:spcPts val="0"/>
              </a:spcBef>
              <a:spcAft>
                <a:spcPts val="0"/>
              </a:spcAft>
              <a:buClr>
                <a:srgbClr val="202124"/>
              </a:buClr>
              <a:buSzPts val="1200"/>
              <a:buFont typeface="Calibri"/>
              <a:buChar char="●"/>
            </a:pPr>
            <a:r>
              <a:rPr lang="en" sz="1200">
                <a:solidFill>
                  <a:srgbClr val="202124"/>
                </a:solidFill>
                <a:latin typeface="Calibri"/>
                <a:ea typeface="Calibri"/>
                <a:cs typeface="Calibri"/>
                <a:sym typeface="Calibri"/>
              </a:rPr>
              <a:t>We have considered 20 splits to be optimum since  the </a:t>
            </a:r>
            <a:endParaRPr sz="1200">
              <a:solidFill>
                <a:srgbClr val="202124"/>
              </a:solidFill>
              <a:latin typeface="Calibri"/>
              <a:ea typeface="Calibri"/>
              <a:cs typeface="Calibri"/>
              <a:sym typeface="Calibri"/>
            </a:endParaRPr>
          </a:p>
          <a:p>
            <a:pPr marL="457200" lvl="0" indent="0" algn="just" rtl="0">
              <a:lnSpc>
                <a:spcPct val="218181"/>
              </a:lnSpc>
              <a:spcBef>
                <a:spcPts val="0"/>
              </a:spcBef>
              <a:spcAft>
                <a:spcPts val="0"/>
              </a:spcAft>
              <a:buNone/>
            </a:pPr>
            <a:r>
              <a:rPr lang="en" sz="1200">
                <a:solidFill>
                  <a:srgbClr val="202124"/>
                </a:solidFill>
                <a:latin typeface="Calibri"/>
                <a:ea typeface="Calibri"/>
                <a:cs typeface="Calibri"/>
                <a:sym typeface="Calibri"/>
              </a:rPr>
              <a:t>misclassification rate was found to be the least when the number </a:t>
            </a:r>
            <a:endParaRPr sz="1200">
              <a:solidFill>
                <a:srgbClr val="202124"/>
              </a:solidFill>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r>
              <a:rPr lang="en" sz="1200">
                <a:solidFill>
                  <a:srgbClr val="202124"/>
                </a:solidFill>
                <a:latin typeface="Calibri"/>
                <a:ea typeface="Calibri"/>
                <a:cs typeface="Calibri"/>
                <a:sym typeface="Calibri"/>
              </a:rPr>
              <a:t>            of splits was 20(considering the complexity of the model)</a:t>
            </a:r>
            <a:endParaRPr sz="1200" b="1" u="sng">
              <a:latin typeface="Calibri"/>
              <a:ea typeface="Calibri"/>
              <a:cs typeface="Calibri"/>
              <a:sym typeface="Calibri"/>
            </a:endParaRPr>
          </a:p>
        </p:txBody>
      </p:sp>
      <p:pic>
        <p:nvPicPr>
          <p:cNvPr id="376" name="Google Shape;376;p47"/>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377" name="Google Shape;377;p47"/>
          <p:cNvPicPr preferRelativeResize="0"/>
          <p:nvPr/>
        </p:nvPicPr>
        <p:blipFill>
          <a:blip r:embed="rId4">
            <a:alphaModFix/>
          </a:blip>
          <a:stretch>
            <a:fillRect/>
          </a:stretch>
        </p:blipFill>
        <p:spPr>
          <a:xfrm>
            <a:off x="3744375" y="2880825"/>
            <a:ext cx="5399625" cy="1756050"/>
          </a:xfrm>
          <a:prstGeom prst="rect">
            <a:avLst/>
          </a:prstGeom>
          <a:noFill/>
          <a:ln>
            <a:noFill/>
          </a:ln>
        </p:spPr>
      </p:pic>
      <p:pic>
        <p:nvPicPr>
          <p:cNvPr id="378" name="Google Shape;378;p47"/>
          <p:cNvPicPr preferRelativeResize="0"/>
          <p:nvPr/>
        </p:nvPicPr>
        <p:blipFill>
          <a:blip r:embed="rId5">
            <a:alphaModFix/>
          </a:blip>
          <a:stretch>
            <a:fillRect/>
          </a:stretch>
        </p:blipFill>
        <p:spPr>
          <a:xfrm>
            <a:off x="3140375" y="36050"/>
            <a:ext cx="6083075" cy="1800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8"/>
          <p:cNvSpPr txBox="1">
            <a:spLocks noGrp="1"/>
          </p:cNvSpPr>
          <p:nvPr>
            <p:ph type="title"/>
          </p:nvPr>
        </p:nvSpPr>
        <p:spPr>
          <a:xfrm>
            <a:off x="260650" y="1730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latin typeface="Calibri"/>
                <a:ea typeface="Calibri"/>
                <a:cs typeface="Calibri"/>
                <a:sym typeface="Calibri"/>
              </a:rPr>
              <a:t>7. 	Appendix</a:t>
            </a:r>
            <a:endParaRPr sz="2400" b="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
        <p:nvSpPr>
          <p:cNvPr id="384" name="Google Shape;384;p48"/>
          <p:cNvSpPr txBox="1">
            <a:spLocks noGrp="1"/>
          </p:cNvSpPr>
          <p:nvPr>
            <p:ph type="body" idx="1"/>
          </p:nvPr>
        </p:nvSpPr>
        <p:spPr>
          <a:xfrm>
            <a:off x="311700" y="745000"/>
            <a:ext cx="8520600" cy="424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latin typeface="Calibri"/>
                <a:ea typeface="Calibri"/>
                <a:cs typeface="Calibri"/>
                <a:sym typeface="Calibri"/>
              </a:rPr>
              <a:t>C.	Bootstrap Forest:</a:t>
            </a:r>
            <a:endParaRPr b="1" u="sng">
              <a:latin typeface="Calibri"/>
              <a:ea typeface="Calibri"/>
              <a:cs typeface="Calibri"/>
              <a:sym typeface="Calibri"/>
            </a:endParaRPr>
          </a:p>
          <a:p>
            <a:pPr marL="0" lvl="0" indent="0" algn="l" rtl="0">
              <a:spcBef>
                <a:spcPts val="1200"/>
              </a:spcBef>
              <a:spcAft>
                <a:spcPts val="1200"/>
              </a:spcAft>
              <a:buNone/>
            </a:pPr>
            <a:endParaRPr b="1" u="sng">
              <a:latin typeface="Calibri"/>
              <a:ea typeface="Calibri"/>
              <a:cs typeface="Calibri"/>
              <a:sym typeface="Calibri"/>
            </a:endParaRPr>
          </a:p>
        </p:txBody>
      </p:sp>
      <p:pic>
        <p:nvPicPr>
          <p:cNvPr id="385" name="Google Shape;385;p48"/>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386" name="Google Shape;386;p48"/>
          <p:cNvPicPr preferRelativeResize="0"/>
          <p:nvPr/>
        </p:nvPicPr>
        <p:blipFill>
          <a:blip r:embed="rId4">
            <a:alphaModFix/>
          </a:blip>
          <a:stretch>
            <a:fillRect/>
          </a:stretch>
        </p:blipFill>
        <p:spPr>
          <a:xfrm>
            <a:off x="3241964" y="248688"/>
            <a:ext cx="5423812" cy="1903575"/>
          </a:xfrm>
          <a:prstGeom prst="rect">
            <a:avLst/>
          </a:prstGeom>
          <a:noFill/>
          <a:ln>
            <a:noFill/>
          </a:ln>
        </p:spPr>
      </p:pic>
      <p:pic>
        <p:nvPicPr>
          <p:cNvPr id="387" name="Google Shape;387;p48"/>
          <p:cNvPicPr preferRelativeResize="0"/>
          <p:nvPr/>
        </p:nvPicPr>
        <p:blipFill>
          <a:blip r:embed="rId5">
            <a:alphaModFix/>
          </a:blip>
          <a:stretch>
            <a:fillRect/>
          </a:stretch>
        </p:blipFill>
        <p:spPr>
          <a:xfrm>
            <a:off x="173050" y="2523781"/>
            <a:ext cx="5943600" cy="2095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9"/>
          <p:cNvSpPr txBox="1">
            <a:spLocks noGrp="1"/>
          </p:cNvSpPr>
          <p:nvPr>
            <p:ph type="title"/>
          </p:nvPr>
        </p:nvSpPr>
        <p:spPr>
          <a:xfrm>
            <a:off x="219825" y="17300"/>
            <a:ext cx="8520600" cy="613200"/>
          </a:xfrm>
          <a:prstGeom prst="rect">
            <a:avLst/>
          </a:prstGeom>
        </p:spPr>
        <p:txBody>
          <a:bodyPr spcFirstLastPara="1" wrap="square" lIns="91425" tIns="91425" rIns="91425" bIns="91425" anchor="t" anchorCtr="0">
            <a:noAutofit/>
          </a:bodyPr>
          <a:lstStyle/>
          <a:p>
            <a:pPr marL="0" lvl="0" indent="0" algn="l" rtl="0">
              <a:lnSpc>
                <a:spcPct val="208181"/>
              </a:lnSpc>
              <a:spcBef>
                <a:spcPts val="0"/>
              </a:spcBef>
              <a:spcAft>
                <a:spcPts val="0"/>
              </a:spcAft>
              <a:buClr>
                <a:schemeClr val="dk1"/>
              </a:buClr>
              <a:buSzPts val="1100"/>
              <a:buFont typeface="Arial"/>
              <a:buNone/>
            </a:pPr>
            <a:r>
              <a:rPr lang="en" sz="2150" b="1">
                <a:latin typeface="Calibri"/>
                <a:ea typeface="Calibri"/>
                <a:cs typeface="Calibri"/>
                <a:sym typeface="Calibri"/>
              </a:rPr>
              <a:t>7. 	Appendix</a:t>
            </a:r>
            <a:endParaRPr sz="2150" b="1">
              <a:latin typeface="Calibri"/>
              <a:ea typeface="Calibri"/>
              <a:cs typeface="Calibri"/>
              <a:sym typeface="Calibri"/>
            </a:endParaRPr>
          </a:p>
          <a:p>
            <a:pPr marL="0" lvl="0" indent="0" algn="l" rtl="0">
              <a:spcBef>
                <a:spcPts val="800"/>
              </a:spcBef>
              <a:spcAft>
                <a:spcPts val="0"/>
              </a:spcAft>
              <a:buNone/>
            </a:pPr>
            <a:endParaRPr sz="2150">
              <a:latin typeface="Calibri"/>
              <a:ea typeface="Calibri"/>
              <a:cs typeface="Calibri"/>
              <a:sym typeface="Calibri"/>
            </a:endParaRPr>
          </a:p>
        </p:txBody>
      </p:sp>
      <p:sp>
        <p:nvSpPr>
          <p:cNvPr id="393" name="Google Shape;393;p49"/>
          <p:cNvSpPr txBox="1">
            <a:spLocks noGrp="1"/>
          </p:cNvSpPr>
          <p:nvPr>
            <p:ph type="body" idx="1"/>
          </p:nvPr>
        </p:nvSpPr>
        <p:spPr>
          <a:xfrm>
            <a:off x="311700" y="872450"/>
            <a:ext cx="8520600" cy="411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Calibri"/>
                <a:ea typeface="Calibri"/>
                <a:cs typeface="Calibri"/>
                <a:sym typeface="Calibri"/>
              </a:rPr>
              <a:t>D.	Boosted Tree</a:t>
            </a:r>
            <a:endParaRPr b="1" u="sng" dirty="0">
              <a:latin typeface="Calibri"/>
              <a:ea typeface="Calibri"/>
              <a:cs typeface="Calibri"/>
              <a:sym typeface="Calibri"/>
            </a:endParaRPr>
          </a:p>
          <a:p>
            <a:pPr marL="0" lvl="0" indent="0" algn="just" rtl="0">
              <a:lnSpc>
                <a:spcPct val="163636"/>
              </a:lnSpc>
              <a:spcBef>
                <a:spcPts val="1200"/>
              </a:spcBef>
              <a:spcAft>
                <a:spcPts val="0"/>
              </a:spcAft>
              <a:buClr>
                <a:schemeClr val="dk1"/>
              </a:buClr>
              <a:buSzPts val="1100"/>
              <a:buFont typeface="Arial"/>
              <a:buNone/>
            </a:pPr>
            <a:endParaRPr sz="1200" dirty="0">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sz="1100" dirty="0">
              <a:solidFill>
                <a:srgbClr val="202124"/>
              </a:solidFill>
              <a:latin typeface="Calibri"/>
              <a:ea typeface="Calibri"/>
              <a:cs typeface="Calibri"/>
              <a:sym typeface="Calibri"/>
            </a:endParaRPr>
          </a:p>
          <a:p>
            <a:pPr marL="0" lvl="0" indent="0" algn="l" rtl="0">
              <a:spcBef>
                <a:spcPts val="0"/>
              </a:spcBef>
              <a:spcAft>
                <a:spcPts val="1200"/>
              </a:spcAft>
              <a:buNone/>
            </a:pPr>
            <a:endParaRPr sz="1100" u="sng" dirty="0">
              <a:solidFill>
                <a:srgbClr val="202124"/>
              </a:solidFill>
              <a:latin typeface="Calibri"/>
              <a:ea typeface="Calibri"/>
              <a:cs typeface="Calibri"/>
              <a:sym typeface="Calibri"/>
            </a:endParaRPr>
          </a:p>
        </p:txBody>
      </p:sp>
      <p:pic>
        <p:nvPicPr>
          <p:cNvPr id="394" name="Google Shape;394;p49"/>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395" name="Google Shape;395;p49"/>
          <p:cNvPicPr preferRelativeResize="0"/>
          <p:nvPr/>
        </p:nvPicPr>
        <p:blipFill>
          <a:blip r:embed="rId4">
            <a:alphaModFix/>
          </a:blip>
          <a:stretch>
            <a:fillRect/>
          </a:stretch>
        </p:blipFill>
        <p:spPr>
          <a:xfrm>
            <a:off x="379876" y="2772475"/>
            <a:ext cx="5555846" cy="1808175"/>
          </a:xfrm>
          <a:prstGeom prst="rect">
            <a:avLst/>
          </a:prstGeom>
          <a:noFill/>
          <a:ln>
            <a:noFill/>
          </a:ln>
        </p:spPr>
      </p:pic>
      <p:pic>
        <p:nvPicPr>
          <p:cNvPr id="396" name="Google Shape;396;p49"/>
          <p:cNvPicPr preferRelativeResize="0"/>
          <p:nvPr/>
        </p:nvPicPr>
        <p:blipFill>
          <a:blip r:embed="rId5">
            <a:alphaModFix/>
          </a:blip>
          <a:stretch>
            <a:fillRect/>
          </a:stretch>
        </p:blipFill>
        <p:spPr>
          <a:xfrm>
            <a:off x="2895600" y="446575"/>
            <a:ext cx="6124050" cy="1980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0"/>
          <p:cNvSpPr txBox="1">
            <a:spLocks noGrp="1"/>
          </p:cNvSpPr>
          <p:nvPr>
            <p:ph type="title"/>
          </p:nvPr>
        </p:nvSpPr>
        <p:spPr>
          <a:xfrm>
            <a:off x="235900" y="27450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latin typeface="Calibri"/>
                <a:ea typeface="Calibri"/>
                <a:cs typeface="Calibri"/>
                <a:sym typeface="Calibri"/>
              </a:rPr>
              <a:t>7. 	Appendix</a:t>
            </a:r>
            <a:endParaRPr sz="2400" b="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
        <p:nvSpPr>
          <p:cNvPr id="402" name="Google Shape;402;p50"/>
          <p:cNvSpPr txBox="1">
            <a:spLocks noGrp="1"/>
          </p:cNvSpPr>
          <p:nvPr>
            <p:ph type="body" idx="1"/>
          </p:nvPr>
        </p:nvSpPr>
        <p:spPr>
          <a:xfrm>
            <a:off x="311700" y="1166700"/>
            <a:ext cx="8520600" cy="3397200"/>
          </a:xfrm>
          <a:prstGeom prst="rect">
            <a:avLst/>
          </a:prstGeom>
        </p:spPr>
        <p:txBody>
          <a:bodyPr spcFirstLastPara="1" wrap="square" lIns="91425" tIns="91425" rIns="91425" bIns="91425" anchor="t" anchorCtr="0">
            <a:normAutofit/>
          </a:bodyPr>
          <a:lstStyle/>
          <a:p>
            <a:pPr marL="0" lvl="0" indent="0" rtl="0">
              <a:lnSpc>
                <a:spcPct val="163636"/>
              </a:lnSpc>
              <a:spcBef>
                <a:spcPts val="0"/>
              </a:spcBef>
              <a:spcAft>
                <a:spcPts val="0"/>
              </a:spcAft>
              <a:buClr>
                <a:schemeClr val="dk1"/>
              </a:buClr>
              <a:buSzPts val="1100"/>
              <a:buFont typeface="Arial"/>
              <a:buNone/>
            </a:pPr>
            <a:r>
              <a:rPr lang="en" sz="1300" b="1" u="sng" dirty="0">
                <a:solidFill>
                  <a:srgbClr val="202124"/>
                </a:solidFill>
                <a:latin typeface="Calibri"/>
                <a:ea typeface="Calibri"/>
                <a:cs typeface="Calibri"/>
                <a:sym typeface="Calibri"/>
              </a:rPr>
              <a:t>E.	</a:t>
            </a:r>
            <a:r>
              <a:rPr lang="en" b="1" u="sng" dirty="0">
                <a:solidFill>
                  <a:srgbClr val="202124"/>
                </a:solidFill>
                <a:latin typeface="Calibri"/>
                <a:ea typeface="Calibri"/>
                <a:cs typeface="Calibri"/>
                <a:sym typeface="Calibri"/>
              </a:rPr>
              <a:t>Neural Networks (NTanH(3)</a:t>
            </a:r>
            <a:endParaRPr b="1" u="sng" dirty="0">
              <a:solidFill>
                <a:srgbClr val="202124"/>
              </a:solidFill>
              <a:latin typeface="Calibri"/>
              <a:ea typeface="Calibri"/>
              <a:cs typeface="Calibri"/>
              <a:sym typeface="Calibri"/>
            </a:endParaRPr>
          </a:p>
          <a:p>
            <a:pPr marL="0" lvl="0" indent="0" algn="just" rtl="0">
              <a:lnSpc>
                <a:spcPct val="163636"/>
              </a:lnSpc>
              <a:spcBef>
                <a:spcPts val="0"/>
              </a:spcBef>
              <a:spcAft>
                <a:spcPts val="0"/>
              </a:spcAft>
              <a:buNone/>
            </a:pPr>
            <a:endParaRPr sz="1100" dirty="0">
              <a:solidFill>
                <a:srgbClr val="202124"/>
              </a:solidFill>
              <a:latin typeface="Calibri"/>
              <a:ea typeface="Calibri"/>
              <a:cs typeface="Calibri"/>
              <a:sym typeface="Calibri"/>
            </a:endParaRPr>
          </a:p>
          <a:p>
            <a:pPr marL="0" lvl="0" indent="0" algn="just" rtl="0">
              <a:lnSpc>
                <a:spcPct val="163636"/>
              </a:lnSpc>
              <a:spcBef>
                <a:spcPts val="0"/>
              </a:spcBef>
              <a:spcAft>
                <a:spcPts val="0"/>
              </a:spcAft>
              <a:buNone/>
            </a:pPr>
            <a:endParaRPr sz="1100" dirty="0">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sz="1100" dirty="0">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sz="1100" dirty="0">
              <a:solidFill>
                <a:srgbClr val="202124"/>
              </a:solidFill>
              <a:latin typeface="Calibri"/>
              <a:ea typeface="Calibri"/>
              <a:cs typeface="Calibri"/>
              <a:sym typeface="Calibri"/>
            </a:endParaRPr>
          </a:p>
          <a:p>
            <a:pPr marL="0" lvl="0" indent="0" algn="l" rtl="0">
              <a:spcBef>
                <a:spcPts val="0"/>
              </a:spcBef>
              <a:spcAft>
                <a:spcPts val="1200"/>
              </a:spcAft>
              <a:buNone/>
            </a:pPr>
            <a:endParaRPr dirty="0"/>
          </a:p>
        </p:txBody>
      </p:sp>
      <p:pic>
        <p:nvPicPr>
          <p:cNvPr id="403" name="Google Shape;403;p50"/>
          <p:cNvPicPr preferRelativeResize="0"/>
          <p:nvPr/>
        </p:nvPicPr>
        <p:blipFill>
          <a:blip r:embed="rId3">
            <a:alphaModFix/>
          </a:blip>
          <a:stretch>
            <a:fillRect/>
          </a:stretch>
        </p:blipFill>
        <p:spPr>
          <a:xfrm>
            <a:off x="235900" y="322550"/>
            <a:ext cx="526925" cy="517100"/>
          </a:xfrm>
          <a:prstGeom prst="rect">
            <a:avLst/>
          </a:prstGeom>
          <a:noFill/>
          <a:ln>
            <a:noFill/>
          </a:ln>
        </p:spPr>
      </p:pic>
      <p:pic>
        <p:nvPicPr>
          <p:cNvPr id="404" name="Google Shape;404;p50"/>
          <p:cNvPicPr preferRelativeResize="0"/>
          <p:nvPr/>
        </p:nvPicPr>
        <p:blipFill>
          <a:blip r:embed="rId4">
            <a:alphaModFix/>
          </a:blip>
          <a:stretch>
            <a:fillRect/>
          </a:stretch>
        </p:blipFill>
        <p:spPr>
          <a:xfrm>
            <a:off x="4059382" y="483200"/>
            <a:ext cx="4898918" cy="3339450"/>
          </a:xfrm>
          <a:prstGeom prst="rect">
            <a:avLst/>
          </a:prstGeom>
          <a:noFill/>
          <a:ln>
            <a:noFill/>
          </a:ln>
        </p:spPr>
      </p:pic>
      <p:pic>
        <p:nvPicPr>
          <p:cNvPr id="405" name="Google Shape;405;p50"/>
          <p:cNvPicPr preferRelativeResize="0"/>
          <p:nvPr/>
        </p:nvPicPr>
        <p:blipFill>
          <a:blip r:embed="rId5">
            <a:alphaModFix/>
          </a:blip>
          <a:stretch>
            <a:fillRect/>
          </a:stretch>
        </p:blipFill>
        <p:spPr>
          <a:xfrm>
            <a:off x="-117225" y="2030175"/>
            <a:ext cx="3686175" cy="279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187400" y="259250"/>
            <a:ext cx="8520600" cy="613200"/>
          </a:xfrm>
          <a:prstGeom prst="rect">
            <a:avLst/>
          </a:prstGeom>
        </p:spPr>
        <p:txBody>
          <a:bodyPr spcFirstLastPara="1" wrap="square" lIns="91425" tIns="91425" rIns="91425" bIns="91425" anchor="t" anchorCtr="0">
            <a:noAutofit/>
          </a:bodyPr>
          <a:lstStyle/>
          <a:p>
            <a:pPr marL="0" lvl="0" indent="0" algn="l" rtl="0">
              <a:lnSpc>
                <a:spcPct val="208181"/>
              </a:lnSpc>
              <a:spcBef>
                <a:spcPts val="0"/>
              </a:spcBef>
              <a:spcAft>
                <a:spcPts val="0"/>
              </a:spcAft>
              <a:buClr>
                <a:schemeClr val="dk1"/>
              </a:buClr>
              <a:buSzPts val="1100"/>
              <a:buFont typeface="Arial"/>
              <a:buNone/>
            </a:pPr>
            <a:r>
              <a:rPr lang="en" sz="2150" b="1">
                <a:latin typeface="Calibri"/>
                <a:ea typeface="Calibri"/>
                <a:cs typeface="Calibri"/>
                <a:sym typeface="Calibri"/>
              </a:rPr>
              <a:t>7. 	Appendix</a:t>
            </a:r>
            <a:endParaRPr sz="2150" b="1">
              <a:latin typeface="Calibri"/>
              <a:ea typeface="Calibri"/>
              <a:cs typeface="Calibri"/>
              <a:sym typeface="Calibri"/>
            </a:endParaRPr>
          </a:p>
          <a:p>
            <a:pPr marL="0" lvl="0" indent="0" algn="l" rtl="0">
              <a:spcBef>
                <a:spcPts val="800"/>
              </a:spcBef>
              <a:spcAft>
                <a:spcPts val="0"/>
              </a:spcAft>
              <a:buNone/>
            </a:pPr>
            <a:endParaRPr sz="2150">
              <a:latin typeface="Calibri"/>
              <a:ea typeface="Calibri"/>
              <a:cs typeface="Calibri"/>
              <a:sym typeface="Calibri"/>
            </a:endParaRPr>
          </a:p>
        </p:txBody>
      </p:sp>
      <p:sp>
        <p:nvSpPr>
          <p:cNvPr id="411" name="Google Shape;411;p51"/>
          <p:cNvSpPr txBox="1">
            <a:spLocks noGrp="1"/>
          </p:cNvSpPr>
          <p:nvPr>
            <p:ph type="body" idx="1"/>
          </p:nvPr>
        </p:nvSpPr>
        <p:spPr>
          <a:xfrm>
            <a:off x="311700" y="872450"/>
            <a:ext cx="8520600" cy="388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latin typeface="Calibri"/>
                <a:ea typeface="Calibri"/>
                <a:cs typeface="Calibri"/>
                <a:sym typeface="Calibri"/>
              </a:rPr>
              <a:t>F.	Neural Networks (NTanH(1)NLinear(1)NGaussian(1))</a:t>
            </a:r>
            <a:endParaRPr b="1" u="sng">
              <a:latin typeface="Calibri"/>
              <a:ea typeface="Calibri"/>
              <a:cs typeface="Calibri"/>
              <a:sym typeface="Calibri"/>
            </a:endParaRPr>
          </a:p>
          <a:p>
            <a:pPr marL="0" lvl="0" indent="0" algn="just" rtl="0">
              <a:lnSpc>
                <a:spcPct val="163636"/>
              </a:lnSpc>
              <a:spcBef>
                <a:spcPts val="1200"/>
              </a:spcBef>
              <a:spcAft>
                <a:spcPts val="0"/>
              </a:spcAft>
              <a:buNone/>
            </a:pPr>
            <a:endParaRPr sz="1100">
              <a:solidFill>
                <a:srgbClr val="202124"/>
              </a:solidFill>
              <a:latin typeface="Calibri"/>
              <a:ea typeface="Calibri"/>
              <a:cs typeface="Calibri"/>
              <a:sym typeface="Calibri"/>
            </a:endParaRPr>
          </a:p>
        </p:txBody>
      </p:sp>
      <p:pic>
        <p:nvPicPr>
          <p:cNvPr id="412" name="Google Shape;412;p51"/>
          <p:cNvPicPr preferRelativeResize="0"/>
          <p:nvPr/>
        </p:nvPicPr>
        <p:blipFill>
          <a:blip r:embed="rId3">
            <a:alphaModFix/>
          </a:blip>
          <a:stretch>
            <a:fillRect/>
          </a:stretch>
        </p:blipFill>
        <p:spPr>
          <a:xfrm>
            <a:off x="146575" y="307300"/>
            <a:ext cx="526925" cy="517100"/>
          </a:xfrm>
          <a:prstGeom prst="rect">
            <a:avLst/>
          </a:prstGeom>
          <a:noFill/>
          <a:ln>
            <a:noFill/>
          </a:ln>
        </p:spPr>
      </p:pic>
      <p:pic>
        <p:nvPicPr>
          <p:cNvPr id="413" name="Google Shape;413;p51"/>
          <p:cNvPicPr preferRelativeResize="0"/>
          <p:nvPr/>
        </p:nvPicPr>
        <p:blipFill>
          <a:blip r:embed="rId4">
            <a:alphaModFix/>
          </a:blip>
          <a:stretch>
            <a:fillRect/>
          </a:stretch>
        </p:blipFill>
        <p:spPr>
          <a:xfrm>
            <a:off x="93590" y="1626250"/>
            <a:ext cx="5398549" cy="3209950"/>
          </a:xfrm>
          <a:prstGeom prst="rect">
            <a:avLst/>
          </a:prstGeom>
          <a:noFill/>
          <a:ln>
            <a:noFill/>
          </a:ln>
        </p:spPr>
      </p:pic>
      <p:pic>
        <p:nvPicPr>
          <p:cNvPr id="414" name="Google Shape;414;p51"/>
          <p:cNvPicPr preferRelativeResize="0"/>
          <p:nvPr/>
        </p:nvPicPr>
        <p:blipFill rotWithShape="1">
          <a:blip r:embed="rId5">
            <a:alphaModFix/>
          </a:blip>
          <a:srcRect r="4906"/>
          <a:stretch/>
        </p:blipFill>
        <p:spPr>
          <a:xfrm>
            <a:off x="5616439" y="1860897"/>
            <a:ext cx="3155971" cy="27406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311700" y="3498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t>7. 	</a:t>
            </a:r>
            <a:r>
              <a:rPr lang="en" sz="2400" b="1">
                <a:latin typeface="Calibri"/>
                <a:ea typeface="Calibri"/>
                <a:cs typeface="Calibri"/>
                <a:sym typeface="Calibri"/>
              </a:rPr>
              <a:t>Appendix</a:t>
            </a:r>
            <a:endParaRPr sz="2400" b="1">
              <a:latin typeface="Calibri"/>
              <a:ea typeface="Calibri"/>
              <a:cs typeface="Calibri"/>
              <a:sym typeface="Calibri"/>
            </a:endParaRPr>
          </a:p>
          <a:p>
            <a:pPr marL="0" lvl="0" indent="0" algn="l" rtl="0">
              <a:spcBef>
                <a:spcPts val="800"/>
              </a:spcBef>
              <a:spcAft>
                <a:spcPts val="0"/>
              </a:spcAft>
              <a:buNone/>
            </a:pPr>
            <a:endParaRPr/>
          </a:p>
        </p:txBody>
      </p:sp>
      <p:sp>
        <p:nvSpPr>
          <p:cNvPr id="420" name="Google Shape;420;p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just" rtl="0">
              <a:lnSpc>
                <a:spcPct val="163636"/>
              </a:lnSpc>
              <a:spcBef>
                <a:spcPts val="0"/>
              </a:spcBef>
              <a:spcAft>
                <a:spcPts val="0"/>
              </a:spcAft>
              <a:buClr>
                <a:schemeClr val="dk1"/>
              </a:buClr>
              <a:buSzPts val="1100"/>
              <a:buFont typeface="Arial"/>
              <a:buNone/>
            </a:pPr>
            <a:r>
              <a:rPr lang="en" b="1" u="sng" dirty="0">
                <a:solidFill>
                  <a:srgbClr val="202124"/>
                </a:solidFill>
                <a:latin typeface="Calibri"/>
                <a:ea typeface="Calibri"/>
                <a:cs typeface="Calibri"/>
                <a:sym typeface="Calibri"/>
              </a:rPr>
              <a:t>G.	Neural Networks (NTanH(3) NTanH2(3))</a:t>
            </a:r>
            <a:endParaRPr b="1" u="sng" dirty="0">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dirty="0">
              <a:solidFill>
                <a:srgbClr val="202124"/>
              </a:solidFill>
              <a:latin typeface="Calibri"/>
              <a:ea typeface="Calibri"/>
              <a:cs typeface="Calibri"/>
              <a:sym typeface="Calibri"/>
            </a:endParaRPr>
          </a:p>
        </p:txBody>
      </p:sp>
      <p:pic>
        <p:nvPicPr>
          <p:cNvPr id="421" name="Google Shape;421;p52"/>
          <p:cNvPicPr preferRelativeResize="0"/>
          <p:nvPr/>
        </p:nvPicPr>
        <p:blipFill>
          <a:blip r:embed="rId3">
            <a:alphaModFix/>
          </a:blip>
          <a:stretch>
            <a:fillRect/>
          </a:stretch>
        </p:blipFill>
        <p:spPr>
          <a:xfrm>
            <a:off x="246100" y="397875"/>
            <a:ext cx="526925" cy="517100"/>
          </a:xfrm>
          <a:prstGeom prst="rect">
            <a:avLst/>
          </a:prstGeom>
          <a:noFill/>
          <a:ln>
            <a:noFill/>
          </a:ln>
        </p:spPr>
      </p:pic>
      <p:pic>
        <p:nvPicPr>
          <p:cNvPr id="422" name="Google Shape;422;p52"/>
          <p:cNvPicPr preferRelativeResize="0"/>
          <p:nvPr/>
        </p:nvPicPr>
        <p:blipFill>
          <a:blip r:embed="rId4">
            <a:alphaModFix/>
          </a:blip>
          <a:stretch>
            <a:fillRect/>
          </a:stretch>
        </p:blipFill>
        <p:spPr>
          <a:xfrm>
            <a:off x="259693" y="1708909"/>
            <a:ext cx="5162125" cy="3045275"/>
          </a:xfrm>
          <a:prstGeom prst="rect">
            <a:avLst/>
          </a:prstGeom>
          <a:noFill/>
          <a:ln>
            <a:noFill/>
          </a:ln>
        </p:spPr>
      </p:pic>
      <p:pic>
        <p:nvPicPr>
          <p:cNvPr id="423" name="Google Shape;423;p52"/>
          <p:cNvPicPr preferRelativeResize="0"/>
          <p:nvPr/>
        </p:nvPicPr>
        <p:blipFill>
          <a:blip r:embed="rId5">
            <a:alphaModFix/>
          </a:blip>
          <a:stretch>
            <a:fillRect/>
          </a:stretch>
        </p:blipFill>
        <p:spPr>
          <a:xfrm>
            <a:off x="5682825" y="209050"/>
            <a:ext cx="3238850" cy="287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3"/>
          <p:cNvSpPr txBox="1">
            <a:spLocks noGrp="1"/>
          </p:cNvSpPr>
          <p:nvPr>
            <p:ph type="title"/>
          </p:nvPr>
        </p:nvSpPr>
        <p:spPr>
          <a:xfrm>
            <a:off x="240250" y="1730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latin typeface="Calibri"/>
                <a:ea typeface="Calibri"/>
                <a:cs typeface="Calibri"/>
                <a:sym typeface="Calibri"/>
              </a:rPr>
              <a:t>7. 	Appendix</a:t>
            </a:r>
            <a:endParaRPr sz="2400" b="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
        <p:nvSpPr>
          <p:cNvPr id="429" name="Google Shape;429;p53"/>
          <p:cNvSpPr txBox="1">
            <a:spLocks noGrp="1"/>
          </p:cNvSpPr>
          <p:nvPr>
            <p:ph type="body" idx="1"/>
          </p:nvPr>
        </p:nvSpPr>
        <p:spPr>
          <a:xfrm>
            <a:off x="67700" y="935875"/>
            <a:ext cx="8520600" cy="4118100"/>
          </a:xfrm>
          <a:prstGeom prst="rect">
            <a:avLst/>
          </a:prstGeom>
        </p:spPr>
        <p:txBody>
          <a:bodyPr spcFirstLastPara="1" wrap="square" lIns="91425" tIns="91425" rIns="91425" bIns="91425" anchor="t" anchorCtr="0">
            <a:normAutofit/>
          </a:bodyPr>
          <a:lstStyle/>
          <a:p>
            <a:pPr marL="0" lvl="0" indent="0" algn="just" rtl="0">
              <a:lnSpc>
                <a:spcPct val="163636"/>
              </a:lnSpc>
              <a:spcBef>
                <a:spcPts val="0"/>
              </a:spcBef>
              <a:spcAft>
                <a:spcPts val="0"/>
              </a:spcAft>
              <a:buNone/>
            </a:pPr>
            <a:r>
              <a:rPr lang="en" b="1" u="sng">
                <a:solidFill>
                  <a:srgbClr val="202124"/>
                </a:solidFill>
                <a:latin typeface="Calibri"/>
                <a:ea typeface="Calibri"/>
                <a:cs typeface="Calibri"/>
                <a:sym typeface="Calibri"/>
              </a:rPr>
              <a:t>H.	Naive Bayes</a:t>
            </a:r>
            <a:endParaRPr b="1" u="sng">
              <a:solidFill>
                <a:srgbClr val="202124"/>
              </a:solidFill>
              <a:latin typeface="Calibri"/>
              <a:ea typeface="Calibri"/>
              <a:cs typeface="Calibri"/>
              <a:sym typeface="Calibri"/>
            </a:endParaRPr>
          </a:p>
          <a:p>
            <a:pPr marL="0" lvl="0" indent="0" algn="just" rtl="0">
              <a:lnSpc>
                <a:spcPct val="163636"/>
              </a:lnSpc>
              <a:spcBef>
                <a:spcPts val="0"/>
              </a:spcBef>
              <a:spcAft>
                <a:spcPts val="0"/>
              </a:spcAft>
              <a:buNone/>
            </a:pPr>
            <a:endParaRPr>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a:p>
        </p:txBody>
      </p:sp>
      <p:pic>
        <p:nvPicPr>
          <p:cNvPr id="430" name="Google Shape;430;p53"/>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431" name="Google Shape;431;p53"/>
          <p:cNvPicPr preferRelativeResize="0"/>
          <p:nvPr/>
        </p:nvPicPr>
        <p:blipFill>
          <a:blip r:embed="rId4">
            <a:alphaModFix/>
          </a:blip>
          <a:stretch>
            <a:fillRect/>
          </a:stretch>
        </p:blipFill>
        <p:spPr>
          <a:xfrm>
            <a:off x="3601775" y="323900"/>
            <a:ext cx="5053725" cy="1819675"/>
          </a:xfrm>
          <a:prstGeom prst="rect">
            <a:avLst/>
          </a:prstGeom>
          <a:noFill/>
          <a:ln>
            <a:noFill/>
          </a:ln>
        </p:spPr>
      </p:pic>
      <p:pic>
        <p:nvPicPr>
          <p:cNvPr id="432" name="Google Shape;432;p53"/>
          <p:cNvPicPr preferRelativeResize="0"/>
          <p:nvPr/>
        </p:nvPicPr>
        <p:blipFill>
          <a:blip r:embed="rId5">
            <a:alphaModFix/>
          </a:blip>
          <a:stretch>
            <a:fillRect/>
          </a:stretch>
        </p:blipFill>
        <p:spPr>
          <a:xfrm>
            <a:off x="240250" y="2571750"/>
            <a:ext cx="5674875" cy="218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522750" y="60363"/>
            <a:ext cx="3033900" cy="597300"/>
          </a:xfrm>
          <a:prstGeom prst="rect">
            <a:avLst/>
          </a:prstGeom>
        </p:spPr>
        <p:txBody>
          <a:bodyPr spcFirstLastPara="1" wrap="square" lIns="91425" tIns="91425" rIns="91425" bIns="91425" anchor="t" anchorCtr="0">
            <a:normAutofit/>
          </a:bodyPr>
          <a:lstStyle/>
          <a:p>
            <a:pPr marL="228600" lvl="0" indent="0" algn="l" rtl="0">
              <a:lnSpc>
                <a:spcPct val="218181"/>
              </a:lnSpc>
              <a:spcBef>
                <a:spcPts val="0"/>
              </a:spcBef>
              <a:spcAft>
                <a:spcPts val="800"/>
              </a:spcAft>
              <a:buClr>
                <a:schemeClr val="dk1"/>
              </a:buClr>
              <a:buSzPts val="1100"/>
              <a:buFont typeface="Arial"/>
              <a:buNone/>
            </a:pPr>
            <a:r>
              <a:rPr lang="en" sz="2400" b="1" i="1" u="sng">
                <a:latin typeface="Calibri"/>
                <a:ea typeface="Calibri"/>
                <a:cs typeface="Calibri"/>
                <a:sym typeface="Calibri"/>
              </a:rPr>
              <a:t>Executive Summary</a:t>
            </a:r>
            <a:endParaRPr sz="2400" b="1" i="1" u="sng">
              <a:latin typeface="Calibri"/>
              <a:ea typeface="Calibri"/>
              <a:cs typeface="Calibri"/>
              <a:sym typeface="Calibri"/>
            </a:endParaRPr>
          </a:p>
        </p:txBody>
      </p:sp>
      <p:grpSp>
        <p:nvGrpSpPr>
          <p:cNvPr id="158" name="Google Shape;158;p27"/>
          <p:cNvGrpSpPr/>
          <p:nvPr/>
        </p:nvGrpSpPr>
        <p:grpSpPr>
          <a:xfrm>
            <a:off x="378550" y="1111125"/>
            <a:ext cx="7927025" cy="808450"/>
            <a:chOff x="84425" y="1323175"/>
            <a:chExt cx="7927025" cy="808450"/>
          </a:xfrm>
        </p:grpSpPr>
        <p:sp>
          <p:nvSpPr>
            <p:cNvPr id="159" name="Google Shape;159;p27"/>
            <p:cNvSpPr txBox="1"/>
            <p:nvPr/>
          </p:nvSpPr>
          <p:spPr>
            <a:xfrm>
              <a:off x="84425" y="1373350"/>
              <a:ext cx="25620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000" b="1">
                  <a:solidFill>
                    <a:srgbClr val="155B54"/>
                  </a:solidFill>
                  <a:latin typeface="Calibri"/>
                  <a:ea typeface="Calibri"/>
                  <a:cs typeface="Calibri"/>
                  <a:sym typeface="Calibri"/>
                </a:rPr>
                <a:t>Purpose</a:t>
              </a:r>
              <a:endParaRPr sz="3000" b="1">
                <a:solidFill>
                  <a:srgbClr val="155B54"/>
                </a:solidFill>
                <a:latin typeface="Calibri"/>
                <a:ea typeface="Calibri"/>
                <a:cs typeface="Calibri"/>
                <a:sym typeface="Calibri"/>
              </a:endParaRPr>
            </a:p>
          </p:txBody>
        </p:sp>
        <p:sp>
          <p:nvSpPr>
            <p:cNvPr id="160" name="Google Shape;160;p27"/>
            <p:cNvSpPr/>
            <p:nvPr/>
          </p:nvSpPr>
          <p:spPr>
            <a:xfrm>
              <a:off x="2756650" y="1323175"/>
              <a:ext cx="5254800" cy="731700"/>
            </a:xfrm>
            <a:prstGeom prst="rect">
              <a:avLst/>
            </a:prstGeom>
            <a:solidFill>
              <a:srgbClr val="1D7E7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1" name="Google Shape;161;p27"/>
            <p:cNvSpPr txBox="1"/>
            <p:nvPr/>
          </p:nvSpPr>
          <p:spPr>
            <a:xfrm>
              <a:off x="2899525" y="1556225"/>
              <a:ext cx="4790100" cy="575400"/>
            </a:xfrm>
            <a:prstGeom prst="rect">
              <a:avLst/>
            </a:prstGeom>
            <a:noFill/>
            <a:ln>
              <a:noFill/>
            </a:ln>
          </p:spPr>
          <p:txBody>
            <a:bodyPr spcFirstLastPara="1" wrap="square" lIns="91425" tIns="45700" rIns="91425" bIns="45700" anchor="ctr" anchorCtr="0">
              <a:noAutofit/>
            </a:bodyPr>
            <a:lstStyle/>
            <a:p>
              <a:pPr marL="0" lvl="0" indent="0" algn="just" rtl="0">
                <a:lnSpc>
                  <a:spcPct val="218181"/>
                </a:lnSpc>
                <a:spcBef>
                  <a:spcPts val="0"/>
                </a:spcBef>
                <a:spcAft>
                  <a:spcPts val="800"/>
                </a:spcAft>
                <a:buNone/>
              </a:pPr>
              <a:r>
                <a:rPr lang="en" dirty="0">
                  <a:solidFill>
                    <a:schemeClr val="lt1"/>
                  </a:solidFill>
                  <a:latin typeface="Calibri"/>
                  <a:ea typeface="Calibri"/>
                  <a:cs typeface="Calibri"/>
                  <a:sym typeface="Calibri"/>
                </a:rPr>
                <a:t>Predicting Loan Default in Banks</a:t>
              </a:r>
              <a:endParaRPr dirty="0">
                <a:solidFill>
                  <a:schemeClr val="lt1"/>
                </a:solidFill>
                <a:latin typeface="Calibri"/>
                <a:ea typeface="Calibri"/>
                <a:cs typeface="Calibri"/>
                <a:sym typeface="Calibri"/>
              </a:endParaRPr>
            </a:p>
          </p:txBody>
        </p:sp>
      </p:grpSp>
      <p:grpSp>
        <p:nvGrpSpPr>
          <p:cNvPr id="162" name="Google Shape;162;p27"/>
          <p:cNvGrpSpPr/>
          <p:nvPr/>
        </p:nvGrpSpPr>
        <p:grpSpPr>
          <a:xfrm>
            <a:off x="0" y="2086493"/>
            <a:ext cx="8305692" cy="1070989"/>
            <a:chOff x="7" y="2207525"/>
            <a:chExt cx="7650080" cy="731700"/>
          </a:xfrm>
        </p:grpSpPr>
        <p:sp>
          <p:nvSpPr>
            <p:cNvPr id="163" name="Google Shape;163;p27"/>
            <p:cNvSpPr txBox="1"/>
            <p:nvPr/>
          </p:nvSpPr>
          <p:spPr>
            <a:xfrm>
              <a:off x="7" y="2207527"/>
              <a:ext cx="27153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None/>
              </a:pPr>
              <a:r>
                <a:rPr lang="en" sz="3000" b="1">
                  <a:solidFill>
                    <a:srgbClr val="155B54"/>
                  </a:solidFill>
                  <a:latin typeface="Calibri"/>
                  <a:ea typeface="Calibri"/>
                  <a:cs typeface="Calibri"/>
                  <a:sym typeface="Calibri"/>
                </a:rPr>
                <a:t>Why</a:t>
              </a:r>
              <a:r>
                <a:rPr lang="en" sz="3000" b="1">
                  <a:solidFill>
                    <a:srgbClr val="1B786E"/>
                  </a:solidFill>
                  <a:latin typeface="Calibri"/>
                  <a:ea typeface="Calibri"/>
                  <a:cs typeface="Calibri"/>
                  <a:sym typeface="Calibri"/>
                </a:rPr>
                <a:t>?</a:t>
              </a:r>
              <a:r>
                <a:rPr lang="en" sz="4400" b="1">
                  <a:solidFill>
                    <a:srgbClr val="1B786E"/>
                  </a:solidFill>
                  <a:latin typeface="Calibri"/>
                  <a:ea typeface="Calibri"/>
                  <a:cs typeface="Calibri"/>
                  <a:sym typeface="Calibri"/>
                </a:rPr>
                <a:t> </a:t>
              </a:r>
              <a:endParaRPr sz="4400" b="1">
                <a:solidFill>
                  <a:srgbClr val="1B786E"/>
                </a:solidFill>
                <a:latin typeface="Calibri"/>
                <a:ea typeface="Calibri"/>
                <a:cs typeface="Calibri"/>
                <a:sym typeface="Calibri"/>
              </a:endParaRPr>
            </a:p>
          </p:txBody>
        </p:sp>
        <p:sp>
          <p:nvSpPr>
            <p:cNvPr id="164" name="Google Shape;164;p27"/>
            <p:cNvSpPr/>
            <p:nvPr/>
          </p:nvSpPr>
          <p:spPr>
            <a:xfrm>
              <a:off x="2789787" y="2207525"/>
              <a:ext cx="4860300" cy="731700"/>
            </a:xfrm>
            <a:prstGeom prst="rect">
              <a:avLst/>
            </a:prstGeom>
            <a:solidFill>
              <a:srgbClr val="1B786E"/>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5" name="Google Shape;165;p27"/>
            <p:cNvSpPr txBox="1"/>
            <p:nvPr/>
          </p:nvSpPr>
          <p:spPr>
            <a:xfrm>
              <a:off x="2935636" y="2465814"/>
              <a:ext cx="4373100" cy="473400"/>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Clr>
                  <a:schemeClr val="dk1"/>
                </a:buClr>
                <a:buSzPts val="1100"/>
                <a:buFont typeface="Arial"/>
                <a:buNone/>
              </a:pPr>
              <a:r>
                <a:rPr lang="en">
                  <a:solidFill>
                    <a:schemeClr val="lt1"/>
                  </a:solidFill>
                  <a:latin typeface="Calibri"/>
                  <a:ea typeface="Calibri"/>
                  <a:cs typeface="Calibri"/>
                  <a:sym typeface="Calibri"/>
                </a:rPr>
                <a:t>Default in financial systems indirectly impacts the country’s economy as banks function on a large scale. Moreover, to increase profitability of banks, it is essential to make data driven decisions by identifying potential defaulters.</a:t>
              </a:r>
              <a:endParaRPr>
                <a:solidFill>
                  <a:schemeClr val="lt1"/>
                </a:solidFill>
                <a:latin typeface="Calibri"/>
                <a:ea typeface="Calibri"/>
                <a:cs typeface="Calibri"/>
                <a:sym typeface="Calibri"/>
              </a:endParaRPr>
            </a:p>
            <a:p>
              <a:pPr marL="0" lvl="0" indent="0" algn="l" rtl="0">
                <a:lnSpc>
                  <a:spcPct val="115000"/>
                </a:lnSpc>
                <a:spcBef>
                  <a:spcPts val="800"/>
                </a:spcBef>
                <a:spcAft>
                  <a:spcPts val="0"/>
                </a:spcAft>
                <a:buNone/>
              </a:pPr>
              <a:endParaRPr sz="1200">
                <a:solidFill>
                  <a:srgbClr val="FFFFFF"/>
                </a:solidFill>
                <a:latin typeface="Calibri"/>
                <a:ea typeface="Calibri"/>
                <a:cs typeface="Calibri"/>
                <a:sym typeface="Calibri"/>
              </a:endParaRPr>
            </a:p>
          </p:txBody>
        </p:sp>
      </p:grpSp>
      <p:grpSp>
        <p:nvGrpSpPr>
          <p:cNvPr id="166" name="Google Shape;166;p27"/>
          <p:cNvGrpSpPr/>
          <p:nvPr/>
        </p:nvGrpSpPr>
        <p:grpSpPr>
          <a:xfrm>
            <a:off x="238175" y="3476800"/>
            <a:ext cx="8067630" cy="731700"/>
            <a:chOff x="-48752" y="3088625"/>
            <a:chExt cx="7336210" cy="731700"/>
          </a:xfrm>
        </p:grpSpPr>
        <p:sp>
          <p:nvSpPr>
            <p:cNvPr id="167" name="Google Shape;167;p27"/>
            <p:cNvSpPr txBox="1"/>
            <p:nvPr/>
          </p:nvSpPr>
          <p:spPr>
            <a:xfrm>
              <a:off x="-48752" y="3088625"/>
              <a:ext cx="24927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None/>
              </a:pPr>
              <a:r>
                <a:rPr lang="en" sz="3000" b="1">
                  <a:solidFill>
                    <a:srgbClr val="155B54"/>
                  </a:solidFill>
                  <a:latin typeface="Calibri"/>
                  <a:ea typeface="Calibri"/>
                  <a:cs typeface="Calibri"/>
                  <a:sym typeface="Calibri"/>
                </a:rPr>
                <a:t>Numbers</a:t>
              </a:r>
              <a:endParaRPr sz="3000" b="1">
                <a:solidFill>
                  <a:srgbClr val="1D7E74"/>
                </a:solidFill>
                <a:latin typeface="Calibri"/>
                <a:ea typeface="Calibri"/>
                <a:cs typeface="Calibri"/>
                <a:sym typeface="Calibri"/>
              </a:endParaRPr>
            </a:p>
          </p:txBody>
        </p:sp>
        <p:sp>
          <p:nvSpPr>
            <p:cNvPr id="168" name="Google Shape;168;p27"/>
            <p:cNvSpPr/>
            <p:nvPr/>
          </p:nvSpPr>
          <p:spPr>
            <a:xfrm>
              <a:off x="2496759" y="3088625"/>
              <a:ext cx="4790700" cy="731700"/>
            </a:xfrm>
            <a:prstGeom prst="rect">
              <a:avLst/>
            </a:prstGeom>
            <a:solidFill>
              <a:srgbClr val="1D7E7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9" name="Google Shape;169;p27"/>
            <p:cNvSpPr txBox="1"/>
            <p:nvPr/>
          </p:nvSpPr>
          <p:spPr>
            <a:xfrm>
              <a:off x="2599010" y="3438730"/>
              <a:ext cx="3849900" cy="330600"/>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Clr>
                  <a:schemeClr val="dk1"/>
                </a:buClr>
                <a:buSzPts val="1100"/>
                <a:buFont typeface="Arial"/>
                <a:buNone/>
              </a:pPr>
              <a:r>
                <a:rPr lang="en">
                  <a:solidFill>
                    <a:schemeClr val="lt1"/>
                  </a:solidFill>
                  <a:latin typeface="Calibri"/>
                  <a:ea typeface="Calibri"/>
                  <a:cs typeface="Calibri"/>
                  <a:sym typeface="Calibri"/>
                </a:rPr>
                <a:t>The dataset includes 148,670 rows with 34 columns </a:t>
              </a:r>
              <a:endParaRPr>
                <a:solidFill>
                  <a:schemeClr val="lt1"/>
                </a:solidFill>
                <a:latin typeface="Calibri"/>
                <a:ea typeface="Calibri"/>
                <a:cs typeface="Calibri"/>
                <a:sym typeface="Calibri"/>
              </a:endParaRPr>
            </a:p>
            <a:p>
              <a:pPr marL="0" lvl="0" indent="0" algn="l" rtl="0">
                <a:lnSpc>
                  <a:spcPct val="115000"/>
                </a:lnSpc>
                <a:spcBef>
                  <a:spcPts val="800"/>
                </a:spcBef>
                <a:spcAft>
                  <a:spcPts val="0"/>
                </a:spcAft>
                <a:buNone/>
              </a:pPr>
              <a:endParaRPr sz="1200">
                <a:solidFill>
                  <a:srgbClr val="FFFFFF"/>
                </a:solidFill>
                <a:latin typeface="Roboto"/>
                <a:ea typeface="Roboto"/>
                <a:cs typeface="Roboto"/>
                <a:sym typeface="Roboto"/>
              </a:endParaRPr>
            </a:p>
          </p:txBody>
        </p:sp>
      </p:grpSp>
      <p:pic>
        <p:nvPicPr>
          <p:cNvPr id="170" name="Google Shape;170;p27"/>
          <p:cNvPicPr preferRelativeResize="0"/>
          <p:nvPr/>
        </p:nvPicPr>
        <p:blipFill rotWithShape="1">
          <a:blip r:embed="rId3">
            <a:alphaModFix/>
          </a:blip>
          <a:srcRect/>
          <a:stretch/>
        </p:blipFill>
        <p:spPr>
          <a:xfrm>
            <a:off x="135239" y="128275"/>
            <a:ext cx="528168" cy="461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4"/>
          <p:cNvSpPr txBox="1">
            <a:spLocks noGrp="1"/>
          </p:cNvSpPr>
          <p:nvPr>
            <p:ph type="title"/>
          </p:nvPr>
        </p:nvSpPr>
        <p:spPr>
          <a:xfrm>
            <a:off x="242350" y="17300"/>
            <a:ext cx="8520600" cy="613200"/>
          </a:xfrm>
          <a:prstGeom prst="rect">
            <a:avLst/>
          </a:prstGeom>
        </p:spPr>
        <p:txBody>
          <a:bodyPr spcFirstLastPara="1" wrap="square" lIns="91425" tIns="91425" rIns="91425" bIns="91425" anchor="t" anchorCtr="0">
            <a:noAutofit/>
          </a:bodyPr>
          <a:lstStyle/>
          <a:p>
            <a:pPr marL="0" lvl="0" indent="0" algn="l" rtl="0">
              <a:lnSpc>
                <a:spcPct val="208181"/>
              </a:lnSpc>
              <a:spcBef>
                <a:spcPts val="0"/>
              </a:spcBef>
              <a:spcAft>
                <a:spcPts val="0"/>
              </a:spcAft>
              <a:buClr>
                <a:schemeClr val="dk1"/>
              </a:buClr>
              <a:buSzPts val="1100"/>
              <a:buFont typeface="Arial"/>
              <a:buNone/>
            </a:pPr>
            <a:r>
              <a:rPr lang="en" sz="2150" b="1">
                <a:latin typeface="Calibri"/>
                <a:ea typeface="Calibri"/>
                <a:cs typeface="Calibri"/>
                <a:sym typeface="Calibri"/>
              </a:rPr>
              <a:t>7. 	Appendix</a:t>
            </a:r>
            <a:endParaRPr sz="2150" b="1">
              <a:latin typeface="Calibri"/>
              <a:ea typeface="Calibri"/>
              <a:cs typeface="Calibri"/>
              <a:sym typeface="Calibri"/>
            </a:endParaRPr>
          </a:p>
          <a:p>
            <a:pPr marL="0" lvl="0" indent="0" algn="l" rtl="0">
              <a:spcBef>
                <a:spcPts val="800"/>
              </a:spcBef>
              <a:spcAft>
                <a:spcPts val="0"/>
              </a:spcAft>
              <a:buNone/>
            </a:pPr>
            <a:endParaRPr sz="2150">
              <a:latin typeface="Calibri"/>
              <a:ea typeface="Calibri"/>
              <a:cs typeface="Calibri"/>
              <a:sym typeface="Calibri"/>
            </a:endParaRPr>
          </a:p>
        </p:txBody>
      </p:sp>
      <p:sp>
        <p:nvSpPr>
          <p:cNvPr id="438" name="Google Shape;438;p54"/>
          <p:cNvSpPr txBox="1">
            <a:spLocks noGrp="1"/>
          </p:cNvSpPr>
          <p:nvPr>
            <p:ph type="body" idx="1"/>
          </p:nvPr>
        </p:nvSpPr>
        <p:spPr>
          <a:xfrm>
            <a:off x="173050" y="872450"/>
            <a:ext cx="8659200" cy="411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latin typeface="Calibri"/>
                <a:ea typeface="Calibri"/>
                <a:cs typeface="Calibri"/>
                <a:sym typeface="Calibri"/>
              </a:rPr>
              <a:t>I.	K-Nearest Neighbours</a:t>
            </a:r>
            <a:endParaRPr b="1" u="sng">
              <a:latin typeface="Calibri"/>
              <a:ea typeface="Calibri"/>
              <a:cs typeface="Calibri"/>
              <a:sym typeface="Calibri"/>
            </a:endParaRPr>
          </a:p>
          <a:p>
            <a:pPr marL="457200" lvl="0" indent="-298450" algn="just" rtl="0">
              <a:lnSpc>
                <a:spcPct val="218181"/>
              </a:lnSpc>
              <a:spcBef>
                <a:spcPts val="1200"/>
              </a:spcBef>
              <a:spcAft>
                <a:spcPts val="0"/>
              </a:spcAft>
              <a:buClr>
                <a:srgbClr val="202124"/>
              </a:buClr>
              <a:buSzPts val="1100"/>
              <a:buFont typeface="Calibri"/>
              <a:buChar char="●"/>
            </a:pPr>
            <a:r>
              <a:rPr lang="en" sz="1100">
                <a:solidFill>
                  <a:srgbClr val="202124"/>
                </a:solidFill>
                <a:latin typeface="Calibri"/>
                <a:ea typeface="Calibri"/>
                <a:cs typeface="Calibri"/>
                <a:sym typeface="Calibri"/>
              </a:rPr>
              <a:t>Optimum value for K = 10 (based on the validation set)</a:t>
            </a:r>
            <a:endParaRPr sz="1100">
              <a:solidFill>
                <a:srgbClr val="202124"/>
              </a:solidFill>
              <a:latin typeface="Calibri"/>
              <a:ea typeface="Calibri"/>
              <a:cs typeface="Calibri"/>
              <a:sym typeface="Calibri"/>
            </a:endParaRPr>
          </a:p>
          <a:p>
            <a:pPr marL="457200" lvl="0" indent="-298450" algn="just" rtl="0">
              <a:lnSpc>
                <a:spcPct val="115000"/>
              </a:lnSpc>
              <a:spcBef>
                <a:spcPts val="0"/>
              </a:spcBef>
              <a:spcAft>
                <a:spcPts val="0"/>
              </a:spcAft>
              <a:buClr>
                <a:srgbClr val="202124"/>
              </a:buClr>
              <a:buSzPts val="1100"/>
              <a:buFont typeface="Calibri"/>
              <a:buChar char="●"/>
            </a:pPr>
            <a:r>
              <a:rPr lang="en" sz="1100">
                <a:solidFill>
                  <a:srgbClr val="202124"/>
                </a:solidFill>
                <a:latin typeface="Calibri"/>
                <a:ea typeface="Calibri"/>
                <a:cs typeface="Calibri"/>
                <a:sym typeface="Calibri"/>
              </a:rPr>
              <a:t>When K= 10 , we have the lowest misclassification rate </a:t>
            </a:r>
            <a:endParaRPr sz="1100">
              <a:solidFill>
                <a:srgbClr val="202124"/>
              </a:solidFill>
              <a:latin typeface="Calibri"/>
              <a:ea typeface="Calibri"/>
              <a:cs typeface="Calibri"/>
              <a:sym typeface="Calibri"/>
            </a:endParaRPr>
          </a:p>
          <a:p>
            <a:pPr marL="457200" lvl="0" indent="0" algn="just" rtl="0">
              <a:lnSpc>
                <a:spcPct val="115000"/>
              </a:lnSpc>
              <a:spcBef>
                <a:spcPts val="0"/>
              </a:spcBef>
              <a:spcAft>
                <a:spcPts val="0"/>
              </a:spcAft>
              <a:buNone/>
            </a:pPr>
            <a:r>
              <a:rPr lang="en" sz="1100">
                <a:solidFill>
                  <a:srgbClr val="202124"/>
                </a:solidFill>
                <a:latin typeface="Calibri"/>
                <a:ea typeface="Calibri"/>
                <a:cs typeface="Calibri"/>
                <a:sym typeface="Calibri"/>
              </a:rPr>
              <a:t>for the validation set</a:t>
            </a:r>
            <a:endParaRPr sz="1100">
              <a:solidFill>
                <a:srgbClr val="202124"/>
              </a:solidFill>
              <a:latin typeface="Calibri"/>
              <a:ea typeface="Calibri"/>
              <a:cs typeface="Calibri"/>
              <a:sym typeface="Calibri"/>
            </a:endParaRPr>
          </a:p>
          <a:p>
            <a:pPr marL="457200" lvl="0" indent="0" algn="just" rtl="0">
              <a:lnSpc>
                <a:spcPct val="100000"/>
              </a:lnSpc>
              <a:spcBef>
                <a:spcPts val="0"/>
              </a:spcBef>
              <a:spcAft>
                <a:spcPts val="0"/>
              </a:spcAft>
              <a:buNone/>
            </a:pPr>
            <a:endParaRPr sz="1100">
              <a:solidFill>
                <a:srgbClr val="202124"/>
              </a:solidFill>
              <a:latin typeface="Calibri"/>
              <a:ea typeface="Calibri"/>
              <a:cs typeface="Calibri"/>
              <a:sym typeface="Calibri"/>
            </a:endParaRPr>
          </a:p>
          <a:p>
            <a:pPr marL="0" lvl="0" indent="0" algn="just" rtl="0">
              <a:lnSpc>
                <a:spcPct val="100000"/>
              </a:lnSpc>
              <a:spcBef>
                <a:spcPts val="0"/>
              </a:spcBef>
              <a:spcAft>
                <a:spcPts val="0"/>
              </a:spcAft>
              <a:buNone/>
            </a:pPr>
            <a:endParaRPr sz="1100">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sz="1100">
              <a:solidFill>
                <a:srgbClr val="202124"/>
              </a:solidFill>
              <a:latin typeface="Calibri"/>
              <a:ea typeface="Calibri"/>
              <a:cs typeface="Calibri"/>
              <a:sym typeface="Calibri"/>
            </a:endParaRPr>
          </a:p>
        </p:txBody>
      </p:sp>
      <p:pic>
        <p:nvPicPr>
          <p:cNvPr id="439" name="Google Shape;439;p54"/>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440" name="Google Shape;440;p54"/>
          <p:cNvPicPr preferRelativeResize="0"/>
          <p:nvPr/>
        </p:nvPicPr>
        <p:blipFill>
          <a:blip r:embed="rId4">
            <a:alphaModFix/>
          </a:blip>
          <a:stretch>
            <a:fillRect/>
          </a:stretch>
        </p:blipFill>
        <p:spPr>
          <a:xfrm>
            <a:off x="4724273" y="65350"/>
            <a:ext cx="4038677" cy="2311248"/>
          </a:xfrm>
          <a:prstGeom prst="rect">
            <a:avLst/>
          </a:prstGeom>
          <a:noFill/>
          <a:ln>
            <a:noFill/>
          </a:ln>
        </p:spPr>
      </p:pic>
      <p:pic>
        <p:nvPicPr>
          <p:cNvPr id="441" name="Google Shape;441;p54"/>
          <p:cNvPicPr preferRelativeResize="0"/>
          <p:nvPr/>
        </p:nvPicPr>
        <p:blipFill>
          <a:blip r:embed="rId5">
            <a:alphaModFix/>
          </a:blip>
          <a:stretch>
            <a:fillRect/>
          </a:stretch>
        </p:blipFill>
        <p:spPr>
          <a:xfrm>
            <a:off x="173050" y="2817470"/>
            <a:ext cx="5943600" cy="202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5"/>
          <p:cNvSpPr txBox="1">
            <a:spLocks noGrp="1"/>
          </p:cNvSpPr>
          <p:nvPr>
            <p:ph type="title"/>
          </p:nvPr>
        </p:nvSpPr>
        <p:spPr>
          <a:xfrm>
            <a:off x="260650" y="6535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latin typeface="Calibri"/>
                <a:ea typeface="Calibri"/>
                <a:cs typeface="Calibri"/>
                <a:sym typeface="Calibri"/>
              </a:rPr>
              <a:t>7. 	Appendix</a:t>
            </a:r>
            <a:endParaRPr sz="2400" b="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
        <p:nvSpPr>
          <p:cNvPr id="447" name="Google Shape;447;p55"/>
          <p:cNvSpPr txBox="1">
            <a:spLocks noGrp="1"/>
          </p:cNvSpPr>
          <p:nvPr>
            <p:ph type="body" idx="1"/>
          </p:nvPr>
        </p:nvSpPr>
        <p:spPr>
          <a:xfrm>
            <a:off x="311700" y="872450"/>
            <a:ext cx="8520600" cy="4118100"/>
          </a:xfrm>
          <a:prstGeom prst="rect">
            <a:avLst/>
          </a:prstGeom>
        </p:spPr>
        <p:txBody>
          <a:bodyPr spcFirstLastPara="1" wrap="square" lIns="91425" tIns="91425" rIns="91425" bIns="91425" anchor="t" anchorCtr="0">
            <a:normAutofit/>
          </a:bodyPr>
          <a:lstStyle/>
          <a:p>
            <a:pPr marL="0" lvl="0" indent="0" algn="just" rtl="0">
              <a:lnSpc>
                <a:spcPct val="163636"/>
              </a:lnSpc>
              <a:spcBef>
                <a:spcPts val="0"/>
              </a:spcBef>
              <a:spcAft>
                <a:spcPts val="0"/>
              </a:spcAft>
              <a:buNone/>
            </a:pPr>
            <a:r>
              <a:rPr lang="en" sz="1400" b="1" u="sng">
                <a:solidFill>
                  <a:srgbClr val="202124"/>
                </a:solidFill>
                <a:latin typeface="Calibri"/>
                <a:ea typeface="Calibri"/>
                <a:cs typeface="Calibri"/>
                <a:sym typeface="Calibri"/>
              </a:rPr>
              <a:t>J.	Discriminant Analysis:</a:t>
            </a:r>
            <a:endParaRPr sz="1400" b="1" u="sng">
              <a:solidFill>
                <a:srgbClr val="202124"/>
              </a:solidFill>
              <a:latin typeface="Calibri"/>
              <a:ea typeface="Calibri"/>
              <a:cs typeface="Calibri"/>
              <a:sym typeface="Calibri"/>
            </a:endParaRPr>
          </a:p>
          <a:p>
            <a:pPr marL="0" lvl="0" indent="0" algn="just" rtl="0">
              <a:lnSpc>
                <a:spcPct val="163636"/>
              </a:lnSpc>
              <a:spcBef>
                <a:spcPts val="0"/>
              </a:spcBef>
              <a:spcAft>
                <a:spcPts val="0"/>
              </a:spcAft>
              <a:buNone/>
            </a:pPr>
            <a:endParaRPr sz="1100" b="1" u="sng">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a:p>
        </p:txBody>
      </p:sp>
      <p:pic>
        <p:nvPicPr>
          <p:cNvPr id="448" name="Google Shape;448;p55"/>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449" name="Google Shape;449;p55"/>
          <p:cNvPicPr preferRelativeResize="0"/>
          <p:nvPr/>
        </p:nvPicPr>
        <p:blipFill>
          <a:blip r:embed="rId4">
            <a:alphaModFix/>
          </a:blip>
          <a:stretch>
            <a:fillRect/>
          </a:stretch>
        </p:blipFill>
        <p:spPr>
          <a:xfrm>
            <a:off x="3267931" y="582450"/>
            <a:ext cx="5370377" cy="1382648"/>
          </a:xfrm>
          <a:prstGeom prst="rect">
            <a:avLst/>
          </a:prstGeom>
          <a:noFill/>
          <a:ln>
            <a:noFill/>
          </a:ln>
        </p:spPr>
      </p:pic>
      <p:pic>
        <p:nvPicPr>
          <p:cNvPr id="450" name="Google Shape;450;p55"/>
          <p:cNvPicPr preferRelativeResize="0"/>
          <p:nvPr/>
        </p:nvPicPr>
        <p:blipFill>
          <a:blip r:embed="rId5">
            <a:alphaModFix/>
          </a:blip>
          <a:stretch>
            <a:fillRect/>
          </a:stretch>
        </p:blipFill>
        <p:spPr>
          <a:xfrm>
            <a:off x="73614" y="2360879"/>
            <a:ext cx="6804720" cy="2017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6"/>
          <p:cNvSpPr txBox="1">
            <a:spLocks noGrp="1"/>
          </p:cNvSpPr>
          <p:nvPr>
            <p:ph type="title"/>
          </p:nvPr>
        </p:nvSpPr>
        <p:spPr>
          <a:xfrm>
            <a:off x="260650" y="-1085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5833"/>
              <a:buFont typeface="Arial"/>
              <a:buNone/>
            </a:pPr>
            <a:r>
              <a:rPr lang="en" sz="2400" b="1">
                <a:latin typeface="Calibri"/>
                <a:ea typeface="Calibri"/>
                <a:cs typeface="Calibri"/>
                <a:sym typeface="Calibri"/>
              </a:rPr>
              <a:t>7. 	Appendix</a:t>
            </a:r>
            <a:endParaRPr sz="2400" b="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
        <p:nvSpPr>
          <p:cNvPr id="456" name="Google Shape;456;p56"/>
          <p:cNvSpPr txBox="1">
            <a:spLocks noGrp="1"/>
          </p:cNvSpPr>
          <p:nvPr>
            <p:ph type="body" idx="1"/>
          </p:nvPr>
        </p:nvSpPr>
        <p:spPr>
          <a:xfrm>
            <a:off x="311700" y="872450"/>
            <a:ext cx="8520600" cy="4118100"/>
          </a:xfrm>
          <a:prstGeom prst="rect">
            <a:avLst/>
          </a:prstGeom>
        </p:spPr>
        <p:txBody>
          <a:bodyPr spcFirstLastPara="1" wrap="square" lIns="91425" tIns="91425" rIns="91425" bIns="91425" anchor="t" anchorCtr="0">
            <a:normAutofit/>
          </a:bodyPr>
          <a:lstStyle/>
          <a:p>
            <a:pPr marL="0" lvl="0" indent="0" algn="just" rtl="0">
              <a:lnSpc>
                <a:spcPct val="163636"/>
              </a:lnSpc>
              <a:spcBef>
                <a:spcPts val="0"/>
              </a:spcBef>
              <a:spcAft>
                <a:spcPts val="0"/>
              </a:spcAft>
              <a:buNone/>
            </a:pPr>
            <a:r>
              <a:rPr lang="en" sz="1400" b="1" u="sng">
                <a:solidFill>
                  <a:srgbClr val="202124"/>
                </a:solidFill>
                <a:latin typeface="Calibri"/>
                <a:ea typeface="Calibri"/>
                <a:cs typeface="Calibri"/>
                <a:sym typeface="Calibri"/>
              </a:rPr>
              <a:t>K.	Ensemble Model 2 (Boosted Tree + Neural Networks (2 hidden layers - 3 TanH Nodes per layer))</a:t>
            </a:r>
            <a:endParaRPr sz="1400" b="1" u="sng">
              <a:solidFill>
                <a:srgbClr val="202124"/>
              </a:solidFill>
              <a:latin typeface="Calibri"/>
              <a:ea typeface="Calibri"/>
              <a:cs typeface="Calibri"/>
              <a:sym typeface="Calibri"/>
            </a:endParaRPr>
          </a:p>
          <a:p>
            <a:pPr marL="0" lvl="0" indent="0" algn="just" rtl="0">
              <a:lnSpc>
                <a:spcPct val="163636"/>
              </a:lnSpc>
              <a:spcBef>
                <a:spcPts val="0"/>
              </a:spcBef>
              <a:spcAft>
                <a:spcPts val="0"/>
              </a:spcAft>
              <a:buNone/>
            </a:pPr>
            <a:endParaRPr sz="1100" b="1" u="sng">
              <a:solidFill>
                <a:srgbClr val="202124"/>
              </a:solidFill>
              <a:latin typeface="Calibri"/>
              <a:ea typeface="Calibri"/>
              <a:cs typeface="Calibri"/>
              <a:sym typeface="Calibri"/>
            </a:endParaRPr>
          </a:p>
          <a:p>
            <a:pPr marL="0" lvl="0" indent="0" algn="just" rtl="0">
              <a:lnSpc>
                <a:spcPct val="163636"/>
              </a:lnSpc>
              <a:spcBef>
                <a:spcPts val="0"/>
              </a:spcBef>
              <a:spcAft>
                <a:spcPts val="0"/>
              </a:spcAft>
              <a:buClr>
                <a:schemeClr val="dk1"/>
              </a:buClr>
              <a:buSzPts val="1100"/>
              <a:buFont typeface="Arial"/>
              <a:buNone/>
            </a:pPr>
            <a:endParaRPr/>
          </a:p>
        </p:txBody>
      </p:sp>
      <p:pic>
        <p:nvPicPr>
          <p:cNvPr id="457" name="Google Shape;457;p56"/>
          <p:cNvPicPr preferRelativeResize="0"/>
          <p:nvPr/>
        </p:nvPicPr>
        <p:blipFill>
          <a:blip r:embed="rId3">
            <a:alphaModFix/>
          </a:blip>
          <a:stretch>
            <a:fillRect/>
          </a:stretch>
        </p:blipFill>
        <p:spPr>
          <a:xfrm>
            <a:off x="173050" y="65350"/>
            <a:ext cx="526925" cy="517100"/>
          </a:xfrm>
          <a:prstGeom prst="rect">
            <a:avLst/>
          </a:prstGeom>
          <a:noFill/>
          <a:ln>
            <a:noFill/>
          </a:ln>
        </p:spPr>
      </p:pic>
      <p:pic>
        <p:nvPicPr>
          <p:cNvPr id="458" name="Google Shape;458;p56"/>
          <p:cNvPicPr preferRelativeResize="0"/>
          <p:nvPr/>
        </p:nvPicPr>
        <p:blipFill>
          <a:blip r:embed="rId4">
            <a:alphaModFix/>
          </a:blip>
          <a:stretch>
            <a:fillRect/>
          </a:stretch>
        </p:blipFill>
        <p:spPr>
          <a:xfrm>
            <a:off x="2431473" y="1428750"/>
            <a:ext cx="6227215" cy="1369868"/>
          </a:xfrm>
          <a:prstGeom prst="rect">
            <a:avLst/>
          </a:prstGeom>
          <a:noFill/>
          <a:ln>
            <a:noFill/>
          </a:ln>
        </p:spPr>
      </p:pic>
      <p:pic>
        <p:nvPicPr>
          <p:cNvPr id="459" name="Google Shape;459;p56"/>
          <p:cNvPicPr preferRelativeResize="0"/>
          <p:nvPr/>
        </p:nvPicPr>
        <p:blipFill>
          <a:blip r:embed="rId5">
            <a:alphaModFix/>
          </a:blip>
          <a:stretch>
            <a:fillRect/>
          </a:stretch>
        </p:blipFill>
        <p:spPr>
          <a:xfrm>
            <a:off x="436512" y="3169963"/>
            <a:ext cx="1935421" cy="14297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536650" y="124525"/>
            <a:ext cx="2721300" cy="547500"/>
          </a:xfrm>
          <a:prstGeom prst="rect">
            <a:avLst/>
          </a:prstGeom>
        </p:spPr>
        <p:txBody>
          <a:bodyPr spcFirstLastPara="1" wrap="square" lIns="91425" tIns="91425" rIns="91425" bIns="91425" anchor="t" anchorCtr="0">
            <a:normAutofit fontScale="90000"/>
          </a:bodyPr>
          <a:lstStyle/>
          <a:p>
            <a:pPr marL="342900" lvl="0" indent="-165100" algn="l" rtl="0">
              <a:lnSpc>
                <a:spcPct val="218181"/>
              </a:lnSpc>
              <a:spcBef>
                <a:spcPts val="0"/>
              </a:spcBef>
              <a:spcAft>
                <a:spcPts val="800"/>
              </a:spcAft>
              <a:buClr>
                <a:schemeClr val="dk1"/>
              </a:buClr>
              <a:buSzPct val="45833"/>
              <a:buFont typeface="Arial"/>
              <a:buNone/>
            </a:pPr>
            <a:r>
              <a:rPr lang="en" sz="2400" b="1" i="1" u="sng">
                <a:latin typeface="Calibri"/>
                <a:ea typeface="Calibri"/>
                <a:cs typeface="Calibri"/>
                <a:sym typeface="Calibri"/>
              </a:rPr>
              <a:t>Business Problem </a:t>
            </a:r>
            <a:endParaRPr sz="2400" b="1" i="1" u="sng">
              <a:latin typeface="Calibri"/>
              <a:ea typeface="Calibri"/>
              <a:cs typeface="Calibri"/>
              <a:sym typeface="Calibri"/>
            </a:endParaRPr>
          </a:p>
        </p:txBody>
      </p:sp>
      <p:sp>
        <p:nvSpPr>
          <p:cNvPr id="176" name="Google Shape;176;p28"/>
          <p:cNvSpPr txBox="1">
            <a:spLocks noGrp="1"/>
          </p:cNvSpPr>
          <p:nvPr>
            <p:ph type="body" idx="1"/>
          </p:nvPr>
        </p:nvSpPr>
        <p:spPr>
          <a:xfrm>
            <a:off x="282611" y="1125362"/>
            <a:ext cx="8159100" cy="3612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endParaRPr sz="2200"/>
          </a:p>
        </p:txBody>
      </p:sp>
      <p:grpSp>
        <p:nvGrpSpPr>
          <p:cNvPr id="177" name="Google Shape;177;p28"/>
          <p:cNvGrpSpPr/>
          <p:nvPr/>
        </p:nvGrpSpPr>
        <p:grpSpPr>
          <a:xfrm>
            <a:off x="193725" y="933694"/>
            <a:ext cx="3396511" cy="3803662"/>
            <a:chOff x="0" y="1189989"/>
            <a:chExt cx="3546900" cy="3667948"/>
          </a:xfrm>
        </p:grpSpPr>
        <p:sp>
          <p:nvSpPr>
            <p:cNvPr id="178" name="Google Shape;178;p28"/>
            <p:cNvSpPr/>
            <p:nvPr/>
          </p:nvSpPr>
          <p:spPr>
            <a:xfrm>
              <a:off x="0" y="1189989"/>
              <a:ext cx="3546900" cy="669000"/>
            </a:xfrm>
            <a:prstGeom prst="homePlate">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alibri"/>
                  <a:ea typeface="Calibri"/>
                  <a:cs typeface="Calibri"/>
                  <a:sym typeface="Calibri"/>
                </a:rPr>
                <a:t>Problem</a:t>
              </a:r>
              <a:endParaRPr sz="1800">
                <a:solidFill>
                  <a:srgbClr val="FFFFFF"/>
                </a:solidFill>
                <a:latin typeface="Calibri"/>
                <a:ea typeface="Calibri"/>
                <a:cs typeface="Calibri"/>
                <a:sym typeface="Calibri"/>
              </a:endParaRPr>
            </a:p>
          </p:txBody>
        </p:sp>
        <p:sp>
          <p:nvSpPr>
            <p:cNvPr id="179" name="Google Shape;179;p28"/>
            <p:cNvSpPr txBox="1"/>
            <p:nvPr/>
          </p:nvSpPr>
          <p:spPr>
            <a:xfrm>
              <a:off x="660898" y="1944637"/>
              <a:ext cx="2236200" cy="29133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Banks generate a major share of their revenue from lending loans. </a:t>
              </a:r>
              <a:endParaRPr sz="13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300">
                <a:solidFill>
                  <a:schemeClr val="dk1"/>
                </a:solidFill>
                <a:latin typeface="Calibri"/>
                <a:ea typeface="Calibri"/>
                <a:cs typeface="Calibri"/>
                <a:sym typeface="Calibri"/>
              </a:endParaRPr>
            </a:p>
            <a:p>
              <a:pPr marL="457200" lvl="0" indent="-311150" algn="l"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Loans are often associated with high risk. One of the setbacks being increase in number of loan defaults.</a:t>
              </a:r>
              <a:endParaRPr sz="13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r>
                <a:rPr lang="en"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300">
                <a:solidFill>
                  <a:schemeClr val="dk1"/>
                </a:solidFill>
                <a:latin typeface="Calibri"/>
                <a:ea typeface="Calibri"/>
                <a:cs typeface="Calibri"/>
                <a:sym typeface="Calibri"/>
              </a:endParaRPr>
            </a:p>
          </p:txBody>
        </p:sp>
      </p:grpSp>
      <p:grpSp>
        <p:nvGrpSpPr>
          <p:cNvPr id="180" name="Google Shape;180;p28"/>
          <p:cNvGrpSpPr/>
          <p:nvPr/>
        </p:nvGrpSpPr>
        <p:grpSpPr>
          <a:xfrm>
            <a:off x="3013100" y="933425"/>
            <a:ext cx="3165538" cy="3803502"/>
            <a:chOff x="2944192" y="1189775"/>
            <a:chExt cx="3305700" cy="3483060"/>
          </a:xfrm>
        </p:grpSpPr>
        <p:sp>
          <p:nvSpPr>
            <p:cNvPr id="181" name="Google Shape;181;p28"/>
            <p:cNvSpPr/>
            <p:nvPr/>
          </p:nvSpPr>
          <p:spPr>
            <a:xfrm>
              <a:off x="2944192" y="1189775"/>
              <a:ext cx="3305700" cy="634500"/>
            </a:xfrm>
            <a:prstGeom prst="chevron">
              <a:avLst>
                <a:gd name="adj" fmla="val 50000"/>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alibri"/>
                  <a:ea typeface="Calibri"/>
                  <a:cs typeface="Calibri"/>
                  <a:sym typeface="Calibri"/>
                </a:rPr>
                <a:t>How to Solve?</a:t>
              </a:r>
              <a:endParaRPr sz="1800">
                <a:solidFill>
                  <a:srgbClr val="FFFFFF"/>
                </a:solidFill>
                <a:latin typeface="Calibri"/>
                <a:ea typeface="Calibri"/>
                <a:cs typeface="Calibri"/>
                <a:sym typeface="Calibri"/>
              </a:endParaRPr>
            </a:p>
          </p:txBody>
        </p:sp>
        <p:sp>
          <p:nvSpPr>
            <p:cNvPr id="182" name="Google Shape;182;p28"/>
            <p:cNvSpPr txBox="1"/>
            <p:nvPr/>
          </p:nvSpPr>
          <p:spPr>
            <a:xfrm>
              <a:off x="3351857" y="2057136"/>
              <a:ext cx="2440500" cy="2615700"/>
            </a:xfrm>
            <a:prstGeom prst="rect">
              <a:avLst/>
            </a:prstGeom>
            <a:noFill/>
            <a:ln>
              <a:noFill/>
            </a:ln>
          </p:spPr>
          <p:txBody>
            <a:bodyPr spcFirstLastPara="1" wrap="square" lIns="91425" tIns="91425" rIns="85875" bIns="91425" anchor="t" anchorCtr="0">
              <a:noAutofit/>
            </a:bodyPr>
            <a:lstStyle/>
            <a:p>
              <a:pPr marL="457200" lvl="0" indent="-311150" algn="l"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Collect past data with features of loan borrowers</a:t>
              </a:r>
              <a:endParaRPr sz="1300">
                <a:solidFill>
                  <a:schemeClr val="dk1"/>
                </a:solidFill>
                <a:latin typeface="Calibri"/>
                <a:ea typeface="Calibri"/>
                <a:cs typeface="Calibri"/>
                <a:sym typeface="Calibri"/>
              </a:endParaRPr>
            </a:p>
            <a:p>
              <a:pPr marL="457200" lvl="0" indent="-311150" algn="l"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Utilize forecasting techniques to analyze patterns that are more likely to be present in loan defaulters</a:t>
              </a:r>
              <a:endParaRPr sz="1300">
                <a:solidFill>
                  <a:schemeClr val="dk1"/>
                </a:solidFill>
                <a:latin typeface="Calibri"/>
                <a:ea typeface="Calibri"/>
                <a:cs typeface="Calibri"/>
                <a:sym typeface="Calibri"/>
              </a:endParaRPr>
            </a:p>
            <a:p>
              <a:pPr marL="457200" lvl="0" indent="-311150" algn="just"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Data-driven strategy for analyzing potential and low risk borrowers</a:t>
              </a:r>
              <a:endParaRPr sz="1300">
                <a:solidFill>
                  <a:schemeClr val="dk1"/>
                </a:solidFill>
                <a:latin typeface="Calibri"/>
                <a:ea typeface="Calibri"/>
                <a:cs typeface="Calibri"/>
                <a:sym typeface="Calibri"/>
              </a:endParaRPr>
            </a:p>
          </p:txBody>
        </p:sp>
      </p:grpSp>
      <p:grpSp>
        <p:nvGrpSpPr>
          <p:cNvPr id="183" name="Google Shape;183;p28"/>
          <p:cNvGrpSpPr/>
          <p:nvPr/>
        </p:nvGrpSpPr>
        <p:grpSpPr>
          <a:xfrm>
            <a:off x="5685562" y="933472"/>
            <a:ext cx="3264709" cy="3803572"/>
            <a:chOff x="5632317" y="1189775"/>
            <a:chExt cx="3305700" cy="3667861"/>
          </a:xfrm>
        </p:grpSpPr>
        <p:sp>
          <p:nvSpPr>
            <p:cNvPr id="184" name="Google Shape;184;p28"/>
            <p:cNvSpPr/>
            <p:nvPr/>
          </p:nvSpPr>
          <p:spPr>
            <a:xfrm>
              <a:off x="5632317" y="1189775"/>
              <a:ext cx="3305700" cy="669000"/>
            </a:xfrm>
            <a:prstGeom prst="chevron">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alibri"/>
                  <a:ea typeface="Calibri"/>
                  <a:cs typeface="Calibri"/>
                  <a:sym typeface="Calibri"/>
                </a:rPr>
                <a:t>Results</a:t>
              </a:r>
              <a:endParaRPr sz="1800">
                <a:solidFill>
                  <a:srgbClr val="FFFFFF"/>
                </a:solidFill>
                <a:latin typeface="Calibri"/>
                <a:ea typeface="Calibri"/>
                <a:cs typeface="Calibri"/>
                <a:sym typeface="Calibri"/>
              </a:endParaRPr>
            </a:p>
          </p:txBody>
        </p:sp>
        <p:sp>
          <p:nvSpPr>
            <p:cNvPr id="185" name="Google Shape;185;p28"/>
            <p:cNvSpPr txBox="1"/>
            <p:nvPr/>
          </p:nvSpPr>
          <p:spPr>
            <a:xfrm>
              <a:off x="6104662" y="2057136"/>
              <a:ext cx="2361000" cy="28005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Classification models to predict whether the loan borrower will default or not</a:t>
              </a:r>
              <a:endParaRPr sz="13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lvl="0" indent="-311150" algn="l" rtl="0">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Comparison of metrics of various classification algorithms and evaluating them based on their accuracy,lift etc. </a:t>
              </a:r>
              <a:endParaRPr sz="1300">
                <a:latin typeface="Calibri"/>
                <a:ea typeface="Calibri"/>
                <a:cs typeface="Calibri"/>
                <a:sym typeface="Calibri"/>
              </a:endParaRPr>
            </a:p>
          </p:txBody>
        </p:sp>
      </p:grpSp>
      <p:pic>
        <p:nvPicPr>
          <p:cNvPr id="186" name="Google Shape;186;p28"/>
          <p:cNvPicPr preferRelativeResize="0"/>
          <p:nvPr/>
        </p:nvPicPr>
        <p:blipFill rotWithShape="1">
          <a:blip r:embed="rId3">
            <a:alphaModFix/>
          </a:blip>
          <a:srcRect/>
          <a:stretch/>
        </p:blipFill>
        <p:spPr>
          <a:xfrm>
            <a:off x="137927" y="124525"/>
            <a:ext cx="538750" cy="47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9"/>
          <p:cNvPicPr preferRelativeResize="0"/>
          <p:nvPr/>
        </p:nvPicPr>
        <p:blipFill>
          <a:blip r:embed="rId3">
            <a:alphaModFix/>
          </a:blip>
          <a:stretch>
            <a:fillRect/>
          </a:stretch>
        </p:blipFill>
        <p:spPr>
          <a:xfrm>
            <a:off x="1623175" y="569400"/>
            <a:ext cx="5710699" cy="2751401"/>
          </a:xfrm>
          <a:prstGeom prst="rect">
            <a:avLst/>
          </a:prstGeom>
          <a:noFill/>
          <a:ln>
            <a:noFill/>
          </a:ln>
        </p:spPr>
      </p:pic>
      <p:pic>
        <p:nvPicPr>
          <p:cNvPr id="192" name="Google Shape;192;p29"/>
          <p:cNvPicPr preferRelativeResize="0"/>
          <p:nvPr/>
        </p:nvPicPr>
        <p:blipFill rotWithShape="1">
          <a:blip r:embed="rId4">
            <a:alphaModFix/>
          </a:blip>
          <a:srcRect l="457" t="28881"/>
          <a:stretch/>
        </p:blipFill>
        <p:spPr>
          <a:xfrm>
            <a:off x="700125" y="3769174"/>
            <a:ext cx="7842675" cy="69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81125" y="170525"/>
            <a:ext cx="23955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Clr>
                <a:schemeClr val="dk1"/>
              </a:buClr>
              <a:buSzPts val="545"/>
              <a:buFont typeface="Arial"/>
              <a:buNone/>
            </a:pPr>
            <a:r>
              <a:rPr lang="en" sz="3233" b="1" i="1">
                <a:latin typeface="Calibri"/>
                <a:ea typeface="Calibri"/>
                <a:cs typeface="Calibri"/>
                <a:sym typeface="Calibri"/>
              </a:rPr>
              <a:t>S</a:t>
            </a:r>
            <a:r>
              <a:rPr lang="en" sz="2400" b="1" i="1">
                <a:latin typeface="Calibri"/>
                <a:ea typeface="Calibri"/>
                <a:cs typeface="Calibri"/>
                <a:sym typeface="Calibri"/>
              </a:rPr>
              <a:t>EMMA - </a:t>
            </a:r>
            <a:r>
              <a:rPr lang="en" sz="3233" b="1" i="1">
                <a:latin typeface="Calibri"/>
                <a:ea typeface="Calibri"/>
                <a:cs typeface="Calibri"/>
                <a:sym typeface="Calibri"/>
              </a:rPr>
              <a:t>S</a:t>
            </a:r>
            <a:r>
              <a:rPr lang="en" sz="2400" b="1" i="1">
                <a:latin typeface="Calibri"/>
                <a:ea typeface="Calibri"/>
                <a:cs typeface="Calibri"/>
                <a:sym typeface="Calibri"/>
              </a:rPr>
              <a:t>ample</a:t>
            </a:r>
            <a:endParaRPr sz="2400" b="1" i="1">
              <a:latin typeface="Calibri"/>
              <a:ea typeface="Calibri"/>
              <a:cs typeface="Calibri"/>
              <a:sym typeface="Calibri"/>
            </a:endParaRPr>
          </a:p>
        </p:txBody>
      </p:sp>
      <p:pic>
        <p:nvPicPr>
          <p:cNvPr id="198" name="Google Shape;198;p30"/>
          <p:cNvPicPr preferRelativeResize="0"/>
          <p:nvPr/>
        </p:nvPicPr>
        <p:blipFill>
          <a:blip r:embed="rId3">
            <a:alphaModFix/>
          </a:blip>
          <a:stretch>
            <a:fillRect/>
          </a:stretch>
        </p:blipFill>
        <p:spPr>
          <a:xfrm>
            <a:off x="5155550" y="1297687"/>
            <a:ext cx="3172652" cy="2548124"/>
          </a:xfrm>
          <a:prstGeom prst="rect">
            <a:avLst/>
          </a:prstGeom>
          <a:noFill/>
          <a:ln>
            <a:noFill/>
          </a:ln>
        </p:spPr>
      </p:pic>
      <p:sp>
        <p:nvSpPr>
          <p:cNvPr id="199" name="Google Shape;199;p30"/>
          <p:cNvSpPr/>
          <p:nvPr/>
        </p:nvSpPr>
        <p:spPr>
          <a:xfrm>
            <a:off x="438700" y="1059300"/>
            <a:ext cx="4471500" cy="3024900"/>
          </a:xfrm>
          <a:prstGeom prst="flowChartAlternateProcess">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10832" algn="just" rtl="0">
              <a:lnSpc>
                <a:spcPct val="218181"/>
              </a:lnSpc>
              <a:spcBef>
                <a:spcPts val="0"/>
              </a:spcBef>
              <a:spcAft>
                <a:spcPts val="0"/>
              </a:spcAft>
              <a:buClr>
                <a:srgbClr val="FFFFFF"/>
              </a:buClr>
              <a:buSzPts val="1295"/>
              <a:buFont typeface="Calibri"/>
              <a:buChar char="●"/>
            </a:pPr>
            <a:r>
              <a:rPr lang="en" sz="1295">
                <a:solidFill>
                  <a:srgbClr val="FFFFFF"/>
                </a:solidFill>
                <a:latin typeface="Calibri"/>
                <a:ea typeface="Calibri"/>
                <a:cs typeface="Calibri"/>
                <a:sym typeface="Calibri"/>
              </a:rPr>
              <a:t>Data sourced from :</a:t>
            </a:r>
            <a:r>
              <a:rPr lang="en" sz="1295" b="1">
                <a:solidFill>
                  <a:srgbClr val="FFFFFF"/>
                </a:solidFill>
                <a:latin typeface="Calibri"/>
                <a:ea typeface="Calibri"/>
                <a:cs typeface="Calibri"/>
                <a:sym typeface="Calibri"/>
              </a:rPr>
              <a:t> </a:t>
            </a:r>
            <a:r>
              <a:rPr lang="en" sz="1295" b="1" u="sng">
                <a:solidFill>
                  <a:schemeClr val="accent4"/>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Loan Default Dataset | Kaggle</a:t>
            </a:r>
            <a:endParaRPr sz="1295" b="1" u="sng">
              <a:solidFill>
                <a:schemeClr val="accent4"/>
              </a:solidFill>
              <a:latin typeface="Calibri"/>
              <a:ea typeface="Calibri"/>
              <a:cs typeface="Calibri"/>
              <a:sym typeface="Calibri"/>
            </a:endParaRPr>
          </a:p>
          <a:p>
            <a:pPr marL="457200" lvl="0" indent="-310832" algn="just" rtl="0">
              <a:lnSpc>
                <a:spcPct val="218181"/>
              </a:lnSpc>
              <a:spcBef>
                <a:spcPts val="0"/>
              </a:spcBef>
              <a:spcAft>
                <a:spcPts val="0"/>
              </a:spcAft>
              <a:buClr>
                <a:srgbClr val="FFFFFF"/>
              </a:buClr>
              <a:buSzPts val="1295"/>
              <a:buFont typeface="Calibri"/>
              <a:buChar char="●"/>
            </a:pPr>
            <a:r>
              <a:rPr lang="en" sz="1295">
                <a:solidFill>
                  <a:srgbClr val="FFFFFF"/>
                </a:solidFill>
                <a:latin typeface="Calibri"/>
                <a:ea typeface="Calibri"/>
                <a:cs typeface="Calibri"/>
                <a:sym typeface="Calibri"/>
              </a:rPr>
              <a:t>It is comprised of 148,670 records with 34 Columns</a:t>
            </a:r>
            <a:endParaRPr sz="1295">
              <a:solidFill>
                <a:srgbClr val="FFFFFF"/>
              </a:solidFill>
              <a:latin typeface="Calibri"/>
              <a:ea typeface="Calibri"/>
              <a:cs typeface="Calibri"/>
              <a:sym typeface="Calibri"/>
            </a:endParaRPr>
          </a:p>
          <a:p>
            <a:pPr marL="457200" lvl="0" indent="-310832" algn="just" rtl="0">
              <a:lnSpc>
                <a:spcPct val="115000"/>
              </a:lnSpc>
              <a:spcBef>
                <a:spcPts val="0"/>
              </a:spcBef>
              <a:spcAft>
                <a:spcPts val="0"/>
              </a:spcAft>
              <a:buClr>
                <a:srgbClr val="FFFFFF"/>
              </a:buClr>
              <a:buSzPts val="1295"/>
              <a:buFont typeface="Calibri"/>
              <a:buChar char="●"/>
            </a:pPr>
            <a:r>
              <a:rPr lang="en" sz="1295">
                <a:solidFill>
                  <a:srgbClr val="FFFFFF"/>
                </a:solidFill>
                <a:latin typeface="Calibri"/>
                <a:ea typeface="Calibri"/>
                <a:cs typeface="Calibri"/>
                <a:sym typeface="Calibri"/>
              </a:rPr>
              <a:t>The sample data is enormous enough to be applied to the entire domain </a:t>
            </a:r>
            <a:endParaRPr sz="1295">
              <a:solidFill>
                <a:srgbClr val="FFFFFF"/>
              </a:solidFill>
              <a:latin typeface="Calibri"/>
              <a:ea typeface="Calibri"/>
              <a:cs typeface="Calibri"/>
              <a:sym typeface="Calibri"/>
            </a:endParaRPr>
          </a:p>
          <a:p>
            <a:pPr marL="457200" lvl="0" indent="-310832" algn="just" rtl="0">
              <a:lnSpc>
                <a:spcPct val="218181"/>
              </a:lnSpc>
              <a:spcBef>
                <a:spcPts val="0"/>
              </a:spcBef>
              <a:spcAft>
                <a:spcPts val="0"/>
              </a:spcAft>
              <a:buClr>
                <a:srgbClr val="FFFFFF"/>
              </a:buClr>
              <a:buSzPts val="1295"/>
              <a:buFont typeface="Calibri"/>
              <a:buChar char="●"/>
            </a:pPr>
            <a:r>
              <a:rPr lang="en" sz="1295">
                <a:solidFill>
                  <a:srgbClr val="FFFFFF"/>
                </a:solidFill>
                <a:latin typeface="Calibri"/>
                <a:ea typeface="Calibri"/>
                <a:cs typeface="Calibri"/>
                <a:sym typeface="Calibri"/>
              </a:rPr>
              <a:t>Resembles real-life data</a:t>
            </a:r>
            <a:endParaRPr sz="1295">
              <a:solidFill>
                <a:srgbClr val="FFFFFF"/>
              </a:solidFill>
              <a:latin typeface="Calibri"/>
              <a:ea typeface="Calibri"/>
              <a:cs typeface="Calibri"/>
              <a:sym typeface="Calibri"/>
            </a:endParaRPr>
          </a:p>
          <a:p>
            <a:pPr marL="457200" lvl="0" indent="-310832" algn="just" rtl="0">
              <a:lnSpc>
                <a:spcPct val="218181"/>
              </a:lnSpc>
              <a:spcBef>
                <a:spcPts val="0"/>
              </a:spcBef>
              <a:spcAft>
                <a:spcPts val="0"/>
              </a:spcAft>
              <a:buClr>
                <a:srgbClr val="FFFFFF"/>
              </a:buClr>
              <a:buSzPts val="1295"/>
              <a:buFont typeface="Calibri"/>
              <a:buChar char="●"/>
            </a:pPr>
            <a:r>
              <a:rPr lang="en" sz="1295">
                <a:solidFill>
                  <a:srgbClr val="FFFFFF"/>
                </a:solidFill>
                <a:latin typeface="Calibri"/>
                <a:ea typeface="Calibri"/>
                <a:cs typeface="Calibri"/>
                <a:sym typeface="Calibri"/>
              </a:rPr>
              <a:t>Consists of relevant metrics which are related to the loan domain like LTV, DTIR,Income values</a:t>
            </a:r>
            <a:endParaRPr sz="1200">
              <a:solidFill>
                <a:srgbClr val="FFFFFF"/>
              </a:solidFill>
              <a:latin typeface="Calibri"/>
              <a:ea typeface="Calibri"/>
              <a:cs typeface="Calibri"/>
              <a:sym typeface="Calibri"/>
            </a:endParaRPr>
          </a:p>
        </p:txBody>
      </p:sp>
      <p:pic>
        <p:nvPicPr>
          <p:cNvPr id="200" name="Google Shape;200;p30"/>
          <p:cNvPicPr preferRelativeResize="0"/>
          <p:nvPr/>
        </p:nvPicPr>
        <p:blipFill>
          <a:blip r:embed="rId5">
            <a:alphaModFix/>
          </a:blip>
          <a:stretch>
            <a:fillRect/>
          </a:stretch>
        </p:blipFill>
        <p:spPr>
          <a:xfrm>
            <a:off x="158675" y="124700"/>
            <a:ext cx="600850" cy="70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756197" y="279300"/>
            <a:ext cx="2595000" cy="619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0"/>
              </a:spcAft>
              <a:buClr>
                <a:schemeClr val="dk1"/>
              </a:buClr>
              <a:buSzPct val="41509"/>
              <a:buFont typeface="Arial"/>
              <a:buNone/>
            </a:pPr>
            <a:r>
              <a:rPr lang="en" sz="2650" b="1" i="1">
                <a:latin typeface="Calibri"/>
                <a:ea typeface="Calibri"/>
                <a:cs typeface="Calibri"/>
                <a:sym typeface="Calibri"/>
              </a:rPr>
              <a:t>S</a:t>
            </a:r>
            <a:r>
              <a:rPr lang="en" sz="3427" b="1" i="1">
                <a:latin typeface="Calibri"/>
                <a:ea typeface="Calibri"/>
                <a:cs typeface="Calibri"/>
                <a:sym typeface="Calibri"/>
              </a:rPr>
              <a:t>E</a:t>
            </a:r>
            <a:r>
              <a:rPr lang="en" sz="2650" b="1" i="1">
                <a:latin typeface="Calibri"/>
                <a:ea typeface="Calibri"/>
                <a:cs typeface="Calibri"/>
                <a:sym typeface="Calibri"/>
              </a:rPr>
              <a:t>MMA - </a:t>
            </a:r>
            <a:r>
              <a:rPr lang="en" sz="3427" b="1" i="1">
                <a:latin typeface="Calibri"/>
                <a:ea typeface="Calibri"/>
                <a:cs typeface="Calibri"/>
                <a:sym typeface="Calibri"/>
              </a:rPr>
              <a:t>E</a:t>
            </a:r>
            <a:r>
              <a:rPr lang="en" sz="2650" b="1" i="1">
                <a:latin typeface="Calibri"/>
                <a:ea typeface="Calibri"/>
                <a:cs typeface="Calibri"/>
                <a:sym typeface="Calibri"/>
              </a:rPr>
              <a:t>xplore</a:t>
            </a:r>
            <a:endParaRPr sz="2650" b="1" i="1">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pic>
        <p:nvPicPr>
          <p:cNvPr id="206" name="Google Shape;206;p31"/>
          <p:cNvPicPr preferRelativeResize="0"/>
          <p:nvPr/>
        </p:nvPicPr>
        <p:blipFill>
          <a:blip r:embed="rId3">
            <a:alphaModFix/>
          </a:blip>
          <a:stretch>
            <a:fillRect/>
          </a:stretch>
        </p:blipFill>
        <p:spPr>
          <a:xfrm>
            <a:off x="277175" y="3097837"/>
            <a:ext cx="4670300" cy="1534313"/>
          </a:xfrm>
          <a:prstGeom prst="rect">
            <a:avLst/>
          </a:prstGeom>
          <a:noFill/>
          <a:ln>
            <a:noFill/>
          </a:ln>
          <a:effectLst>
            <a:outerShdw blurRad="57150" dist="19050" dir="5400000" algn="bl" rotWithShape="0">
              <a:srgbClr val="000000">
                <a:alpha val="50000"/>
              </a:srgbClr>
            </a:outerShdw>
          </a:effectLst>
        </p:spPr>
      </p:pic>
      <p:sp>
        <p:nvSpPr>
          <p:cNvPr id="207" name="Google Shape;207;p31"/>
          <p:cNvSpPr/>
          <p:nvPr/>
        </p:nvSpPr>
        <p:spPr>
          <a:xfrm>
            <a:off x="3453900" y="111275"/>
            <a:ext cx="5548775" cy="2166600"/>
          </a:xfrm>
          <a:prstGeom prst="flowChartAlternateProcess">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11150" algn="just" rtl="0">
              <a:lnSpc>
                <a:spcPct val="108000"/>
              </a:lnSpc>
              <a:spcBef>
                <a:spcPts val="1000"/>
              </a:spcBef>
              <a:spcAft>
                <a:spcPts val="0"/>
              </a:spcAft>
              <a:buClr>
                <a:srgbClr val="202124"/>
              </a:buClr>
              <a:buSzPts val="1300"/>
              <a:buFont typeface="Calibri"/>
              <a:buChar char="●"/>
            </a:pPr>
            <a:r>
              <a:rPr lang="en" sz="1300" dirty="0">
                <a:solidFill>
                  <a:srgbClr val="202124"/>
                </a:solidFill>
                <a:latin typeface="Calibri"/>
                <a:ea typeface="Calibri"/>
                <a:cs typeface="Calibri"/>
                <a:sym typeface="Calibri"/>
              </a:rPr>
              <a:t>Defining predictor variables</a:t>
            </a:r>
            <a:endParaRPr sz="1300" dirty="0">
              <a:solidFill>
                <a:srgbClr val="202124"/>
              </a:solidFill>
              <a:latin typeface="Calibri"/>
              <a:ea typeface="Calibri"/>
              <a:cs typeface="Calibri"/>
              <a:sym typeface="Calibri"/>
            </a:endParaRPr>
          </a:p>
          <a:p>
            <a:pPr marL="457200" lvl="0" indent="-311150" algn="just" rtl="0">
              <a:lnSpc>
                <a:spcPct val="107916"/>
              </a:lnSpc>
              <a:spcBef>
                <a:spcPts val="1000"/>
              </a:spcBef>
              <a:spcAft>
                <a:spcPts val="0"/>
              </a:spcAft>
              <a:buClr>
                <a:srgbClr val="202124"/>
              </a:buClr>
              <a:buSzPts val="1300"/>
              <a:buFont typeface="Calibri"/>
              <a:buChar char="●"/>
            </a:pPr>
            <a:r>
              <a:rPr lang="en" sz="1300" dirty="0">
                <a:solidFill>
                  <a:srgbClr val="202124"/>
                </a:solidFill>
                <a:latin typeface="Calibri"/>
                <a:ea typeface="Calibri"/>
                <a:cs typeface="Calibri"/>
                <a:sym typeface="Calibri"/>
              </a:rPr>
              <a:t>Determining correlations between variables</a:t>
            </a:r>
            <a:endParaRPr sz="1300" dirty="0">
              <a:solidFill>
                <a:srgbClr val="202124"/>
              </a:solidFill>
              <a:latin typeface="Calibri"/>
              <a:ea typeface="Calibri"/>
              <a:cs typeface="Calibri"/>
              <a:sym typeface="Calibri"/>
            </a:endParaRPr>
          </a:p>
          <a:p>
            <a:pPr marL="457200" lvl="0" indent="-311150" algn="just" rtl="0">
              <a:lnSpc>
                <a:spcPct val="107916"/>
              </a:lnSpc>
              <a:spcBef>
                <a:spcPts val="800"/>
              </a:spcBef>
              <a:spcAft>
                <a:spcPts val="0"/>
              </a:spcAft>
              <a:buClr>
                <a:srgbClr val="202124"/>
              </a:buClr>
              <a:buSzPts val="1300"/>
              <a:buFont typeface="Calibri"/>
              <a:buChar char="●"/>
            </a:pPr>
            <a:r>
              <a:rPr lang="en" sz="1300" dirty="0">
                <a:solidFill>
                  <a:srgbClr val="202124"/>
                </a:solidFill>
                <a:latin typeface="Calibri"/>
                <a:ea typeface="Calibri"/>
                <a:cs typeface="Calibri"/>
                <a:sym typeface="Calibri"/>
              </a:rPr>
              <a:t>Counting missing values &amp; their correspondence with class of interest</a:t>
            </a:r>
            <a:endParaRPr sz="1300" dirty="0">
              <a:solidFill>
                <a:srgbClr val="202124"/>
              </a:solidFill>
              <a:latin typeface="Calibri"/>
              <a:ea typeface="Calibri"/>
              <a:cs typeface="Calibri"/>
              <a:sym typeface="Calibri"/>
            </a:endParaRPr>
          </a:p>
          <a:p>
            <a:pPr marL="457200" lvl="0" indent="-311150" algn="just" rtl="0">
              <a:lnSpc>
                <a:spcPct val="107916"/>
              </a:lnSpc>
              <a:spcBef>
                <a:spcPts val="800"/>
              </a:spcBef>
              <a:spcAft>
                <a:spcPts val="0"/>
              </a:spcAft>
              <a:buClr>
                <a:srgbClr val="202124"/>
              </a:buClr>
              <a:buSzPts val="1300"/>
              <a:buFont typeface="Calibri"/>
              <a:buChar char="●"/>
            </a:pPr>
            <a:r>
              <a:rPr lang="en" sz="1300" dirty="0">
                <a:solidFill>
                  <a:srgbClr val="202124"/>
                </a:solidFill>
                <a:latin typeface="Calibri"/>
                <a:ea typeface="Calibri"/>
                <a:cs typeface="Calibri"/>
                <a:sym typeface="Calibri"/>
              </a:rPr>
              <a:t>Analyzing Relationship between predictor variables and target variable</a:t>
            </a:r>
            <a:endParaRPr sz="1300" dirty="0">
              <a:solidFill>
                <a:srgbClr val="202124"/>
              </a:solidFill>
              <a:latin typeface="Calibri"/>
              <a:ea typeface="Calibri"/>
              <a:cs typeface="Calibri"/>
              <a:sym typeface="Calibri"/>
            </a:endParaRPr>
          </a:p>
          <a:p>
            <a:pPr marL="457200" lvl="0" indent="-311150" algn="just" rtl="0">
              <a:lnSpc>
                <a:spcPct val="107916"/>
              </a:lnSpc>
              <a:spcBef>
                <a:spcPts val="800"/>
              </a:spcBef>
              <a:spcAft>
                <a:spcPts val="0"/>
              </a:spcAft>
              <a:buClr>
                <a:srgbClr val="202124"/>
              </a:buClr>
              <a:buSzPts val="1300"/>
              <a:buFont typeface="Calibri"/>
              <a:buChar char="●"/>
            </a:pPr>
            <a:r>
              <a:rPr lang="en" sz="1300" dirty="0">
                <a:solidFill>
                  <a:srgbClr val="202124"/>
                </a:solidFill>
                <a:latin typeface="Calibri"/>
                <a:ea typeface="Calibri"/>
                <a:cs typeface="Calibri"/>
                <a:sym typeface="Calibri"/>
              </a:rPr>
              <a:t>Outlier analysis</a:t>
            </a:r>
          </a:p>
          <a:p>
            <a:pPr marL="457200" lvl="0" indent="-311150" algn="just" rtl="0">
              <a:lnSpc>
                <a:spcPct val="107916"/>
              </a:lnSpc>
              <a:spcBef>
                <a:spcPts val="800"/>
              </a:spcBef>
              <a:spcAft>
                <a:spcPts val="0"/>
              </a:spcAft>
              <a:buClr>
                <a:srgbClr val="202124"/>
              </a:buClr>
              <a:buSzPts val="1300"/>
              <a:buFont typeface="Calibri"/>
              <a:buChar char="●"/>
            </a:pPr>
            <a:r>
              <a:rPr lang="en" sz="1205" dirty="0">
                <a:solidFill>
                  <a:schemeClr val="dk1"/>
                </a:solidFill>
                <a:latin typeface="Calibri"/>
                <a:ea typeface="Calibri"/>
                <a:cs typeface="Calibri"/>
                <a:sym typeface="Calibri"/>
              </a:rPr>
              <a:t>Check the distribution of continuous variables</a:t>
            </a:r>
            <a:endParaRPr sz="1295" dirty="0">
              <a:solidFill>
                <a:srgbClr val="FFFFFF"/>
              </a:solidFill>
              <a:latin typeface="Calibri"/>
              <a:ea typeface="Calibri"/>
              <a:cs typeface="Calibri"/>
              <a:sym typeface="Calibri"/>
            </a:endParaRPr>
          </a:p>
        </p:txBody>
      </p:sp>
      <p:pic>
        <p:nvPicPr>
          <p:cNvPr id="208" name="Google Shape;208;p31"/>
          <p:cNvPicPr preferRelativeResize="0"/>
          <p:nvPr/>
        </p:nvPicPr>
        <p:blipFill>
          <a:blip r:embed="rId4">
            <a:alphaModFix/>
          </a:blip>
          <a:stretch>
            <a:fillRect/>
          </a:stretch>
        </p:blipFill>
        <p:spPr>
          <a:xfrm>
            <a:off x="141325" y="279307"/>
            <a:ext cx="665054" cy="619123"/>
          </a:xfrm>
          <a:prstGeom prst="rect">
            <a:avLst/>
          </a:prstGeom>
          <a:noFill/>
          <a:ln>
            <a:noFill/>
          </a:ln>
        </p:spPr>
      </p:pic>
      <p:pic>
        <p:nvPicPr>
          <p:cNvPr id="209" name="Google Shape;209;p31"/>
          <p:cNvPicPr preferRelativeResize="0"/>
          <p:nvPr/>
        </p:nvPicPr>
        <p:blipFill>
          <a:blip r:embed="rId5">
            <a:alphaModFix/>
          </a:blip>
          <a:stretch>
            <a:fillRect/>
          </a:stretch>
        </p:blipFill>
        <p:spPr>
          <a:xfrm>
            <a:off x="1797250" y="1160300"/>
            <a:ext cx="1424350" cy="1366650"/>
          </a:xfrm>
          <a:prstGeom prst="rect">
            <a:avLst/>
          </a:prstGeom>
          <a:noFill/>
          <a:ln>
            <a:noFill/>
          </a:ln>
          <a:effectLst>
            <a:outerShdw blurRad="57150" dist="19050" dir="5400000" algn="bl" rotWithShape="0">
              <a:srgbClr val="000000">
                <a:alpha val="50000"/>
              </a:srgbClr>
            </a:outerShdw>
          </a:effectLst>
        </p:spPr>
      </p:pic>
      <p:pic>
        <p:nvPicPr>
          <p:cNvPr id="210" name="Google Shape;210;p31"/>
          <p:cNvPicPr preferRelativeResize="0"/>
          <p:nvPr/>
        </p:nvPicPr>
        <p:blipFill>
          <a:blip r:embed="rId6">
            <a:alphaModFix/>
          </a:blip>
          <a:stretch>
            <a:fillRect/>
          </a:stretch>
        </p:blipFill>
        <p:spPr>
          <a:xfrm>
            <a:off x="277175" y="1160300"/>
            <a:ext cx="1351875" cy="1366650"/>
          </a:xfrm>
          <a:prstGeom prst="rect">
            <a:avLst/>
          </a:prstGeom>
          <a:noFill/>
          <a:ln>
            <a:noFill/>
          </a:ln>
          <a:effectLst>
            <a:outerShdw blurRad="57150" dist="19050" dir="5400000" algn="bl" rotWithShape="0">
              <a:srgbClr val="000000">
                <a:alpha val="50000"/>
              </a:srgbClr>
            </a:outerShdw>
          </a:effectLst>
        </p:spPr>
      </p:pic>
      <p:pic>
        <p:nvPicPr>
          <p:cNvPr id="211" name="Google Shape;211;p31"/>
          <p:cNvPicPr preferRelativeResize="0"/>
          <p:nvPr/>
        </p:nvPicPr>
        <p:blipFill>
          <a:blip r:embed="rId7">
            <a:alphaModFix/>
          </a:blip>
          <a:stretch>
            <a:fillRect/>
          </a:stretch>
        </p:blipFill>
        <p:spPr>
          <a:xfrm>
            <a:off x="5362475" y="2277875"/>
            <a:ext cx="1709323" cy="1230325"/>
          </a:xfrm>
          <a:prstGeom prst="rect">
            <a:avLst/>
          </a:prstGeom>
          <a:noFill/>
          <a:ln>
            <a:noFill/>
          </a:ln>
          <a:effectLst>
            <a:outerShdw blurRad="57150" dist="19050" dir="5400000" algn="bl" rotWithShape="0">
              <a:srgbClr val="000000">
                <a:alpha val="50000"/>
              </a:srgbClr>
            </a:outerShdw>
          </a:effectLst>
        </p:spPr>
      </p:pic>
      <p:pic>
        <p:nvPicPr>
          <p:cNvPr id="212" name="Google Shape;212;p31"/>
          <p:cNvPicPr preferRelativeResize="0"/>
          <p:nvPr/>
        </p:nvPicPr>
        <p:blipFill>
          <a:blip r:embed="rId8">
            <a:alphaModFix/>
          </a:blip>
          <a:stretch>
            <a:fillRect/>
          </a:stretch>
        </p:blipFill>
        <p:spPr>
          <a:xfrm>
            <a:off x="7253175" y="2228975"/>
            <a:ext cx="1782823" cy="1230321"/>
          </a:xfrm>
          <a:prstGeom prst="rect">
            <a:avLst/>
          </a:prstGeom>
          <a:noFill/>
          <a:ln>
            <a:noFill/>
          </a:ln>
          <a:effectLst>
            <a:outerShdw blurRad="57150" dist="19050" dir="5400000" algn="bl" rotWithShape="0">
              <a:srgbClr val="000000">
                <a:alpha val="50000"/>
              </a:srgbClr>
            </a:outerShdw>
          </a:effectLst>
        </p:spPr>
      </p:pic>
      <p:pic>
        <p:nvPicPr>
          <p:cNvPr id="213" name="Google Shape;213;p31"/>
          <p:cNvPicPr preferRelativeResize="0"/>
          <p:nvPr/>
        </p:nvPicPr>
        <p:blipFill>
          <a:blip r:embed="rId9">
            <a:alphaModFix/>
          </a:blip>
          <a:stretch>
            <a:fillRect/>
          </a:stretch>
        </p:blipFill>
        <p:spPr>
          <a:xfrm>
            <a:off x="7253176" y="3560546"/>
            <a:ext cx="1782824" cy="1366654"/>
          </a:xfrm>
          <a:prstGeom prst="rect">
            <a:avLst/>
          </a:prstGeom>
          <a:noFill/>
          <a:ln>
            <a:noFill/>
          </a:ln>
          <a:effectLst>
            <a:outerShdw blurRad="57150" dist="19050" dir="5400000" algn="bl" rotWithShape="0">
              <a:srgbClr val="000000">
                <a:alpha val="50000"/>
              </a:srgbClr>
            </a:outerShdw>
          </a:effectLst>
        </p:spPr>
      </p:pic>
      <p:pic>
        <p:nvPicPr>
          <p:cNvPr id="214" name="Google Shape;214;p31"/>
          <p:cNvPicPr preferRelativeResize="0"/>
          <p:nvPr/>
        </p:nvPicPr>
        <p:blipFill>
          <a:blip r:embed="rId10">
            <a:alphaModFix/>
          </a:blip>
          <a:stretch>
            <a:fillRect/>
          </a:stretch>
        </p:blipFill>
        <p:spPr>
          <a:xfrm>
            <a:off x="5362476" y="3658325"/>
            <a:ext cx="1709324" cy="12688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149900" y="396788"/>
            <a:ext cx="28095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None/>
            </a:pPr>
            <a:r>
              <a:rPr lang="en" sz="2400" b="1" i="1">
                <a:latin typeface="Calibri"/>
                <a:ea typeface="Calibri"/>
                <a:cs typeface="Calibri"/>
                <a:sym typeface="Calibri"/>
              </a:rPr>
              <a:t>SE</a:t>
            </a:r>
            <a:r>
              <a:rPr lang="en" sz="3344" b="1" i="1">
                <a:latin typeface="Calibri"/>
                <a:ea typeface="Calibri"/>
                <a:cs typeface="Calibri"/>
                <a:sym typeface="Calibri"/>
              </a:rPr>
              <a:t>M</a:t>
            </a:r>
            <a:r>
              <a:rPr lang="en" sz="2400" b="1" i="1">
                <a:latin typeface="Calibri"/>
                <a:ea typeface="Calibri"/>
                <a:cs typeface="Calibri"/>
                <a:sym typeface="Calibri"/>
              </a:rPr>
              <a:t>MA - </a:t>
            </a:r>
            <a:r>
              <a:rPr lang="en" sz="3344" b="1" i="1">
                <a:latin typeface="Calibri"/>
                <a:ea typeface="Calibri"/>
                <a:cs typeface="Calibri"/>
                <a:sym typeface="Calibri"/>
              </a:rPr>
              <a:t>M</a:t>
            </a:r>
            <a:r>
              <a:rPr lang="en" sz="2400" b="1" i="1">
                <a:latin typeface="Calibri"/>
                <a:ea typeface="Calibri"/>
                <a:cs typeface="Calibri"/>
                <a:sym typeface="Calibri"/>
              </a:rPr>
              <a:t>odify</a:t>
            </a:r>
            <a:endParaRPr sz="2400" b="1" i="1">
              <a:latin typeface="Calibri"/>
              <a:ea typeface="Calibri"/>
              <a:cs typeface="Calibri"/>
              <a:sym typeface="Calibri"/>
            </a:endParaRPr>
          </a:p>
        </p:txBody>
      </p:sp>
      <p:pic>
        <p:nvPicPr>
          <p:cNvPr id="220" name="Google Shape;220;p32"/>
          <p:cNvPicPr preferRelativeResize="0"/>
          <p:nvPr/>
        </p:nvPicPr>
        <p:blipFill>
          <a:blip r:embed="rId3">
            <a:alphaModFix/>
          </a:blip>
          <a:stretch>
            <a:fillRect/>
          </a:stretch>
        </p:blipFill>
        <p:spPr>
          <a:xfrm>
            <a:off x="4817875" y="2613750"/>
            <a:ext cx="4041900" cy="2208224"/>
          </a:xfrm>
          <a:prstGeom prst="rect">
            <a:avLst/>
          </a:prstGeom>
          <a:noFill/>
          <a:ln>
            <a:noFill/>
          </a:ln>
          <a:effectLst>
            <a:outerShdw blurRad="57150" dist="19050" dir="5400000" algn="bl" rotWithShape="0">
              <a:srgbClr val="000000">
                <a:alpha val="50000"/>
              </a:srgbClr>
            </a:outerShdw>
          </a:effectLst>
        </p:spPr>
      </p:pic>
      <p:pic>
        <p:nvPicPr>
          <p:cNvPr id="221" name="Google Shape;221;p32"/>
          <p:cNvPicPr preferRelativeResize="0"/>
          <p:nvPr/>
        </p:nvPicPr>
        <p:blipFill>
          <a:blip r:embed="rId4">
            <a:alphaModFix/>
          </a:blip>
          <a:stretch>
            <a:fillRect/>
          </a:stretch>
        </p:blipFill>
        <p:spPr>
          <a:xfrm>
            <a:off x="384050" y="360775"/>
            <a:ext cx="669981" cy="613200"/>
          </a:xfrm>
          <a:prstGeom prst="rect">
            <a:avLst/>
          </a:prstGeom>
          <a:noFill/>
          <a:ln>
            <a:noFill/>
          </a:ln>
        </p:spPr>
      </p:pic>
      <p:sp>
        <p:nvSpPr>
          <p:cNvPr id="222" name="Google Shape;222;p32"/>
          <p:cNvSpPr/>
          <p:nvPr/>
        </p:nvSpPr>
        <p:spPr>
          <a:xfrm>
            <a:off x="4882125" y="163425"/>
            <a:ext cx="4041900" cy="2253000"/>
          </a:xfrm>
          <a:prstGeom prst="flowChartAlternateProcess">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298450" algn="just" rtl="0">
              <a:spcBef>
                <a:spcPts val="0"/>
              </a:spcBef>
              <a:spcAft>
                <a:spcPts val="0"/>
              </a:spcAft>
              <a:buClr>
                <a:schemeClr val="lt1"/>
              </a:buClr>
              <a:buSzPts val="1100"/>
              <a:buFont typeface="Calibri"/>
              <a:buChar char="●"/>
            </a:pPr>
            <a:r>
              <a:rPr lang="en" sz="1100">
                <a:solidFill>
                  <a:schemeClr val="lt1"/>
                </a:solidFill>
                <a:latin typeface="Calibri"/>
                <a:ea typeface="Calibri"/>
                <a:cs typeface="Calibri"/>
                <a:sym typeface="Calibri"/>
              </a:rPr>
              <a:t>We performed a stratified split on the dataset to train the model with a sufficient number of records with 1s because the number of 1s (class of interest) is only 16.24 percent of the dataset. However, the accuracy of the non-stratified dataset was found to be higher.</a:t>
            </a:r>
            <a:endParaRPr sz="1100">
              <a:solidFill>
                <a:schemeClr val="lt1"/>
              </a:solidFill>
              <a:latin typeface="Calibri"/>
              <a:ea typeface="Calibri"/>
              <a:cs typeface="Calibri"/>
              <a:sym typeface="Calibri"/>
            </a:endParaRPr>
          </a:p>
          <a:p>
            <a:pPr marL="457200" lvl="0" indent="-298450" algn="just" rtl="0">
              <a:spcBef>
                <a:spcPts val="0"/>
              </a:spcBef>
              <a:spcAft>
                <a:spcPts val="0"/>
              </a:spcAft>
              <a:buClr>
                <a:schemeClr val="lt1"/>
              </a:buClr>
              <a:buSzPts val="1100"/>
              <a:buFont typeface="Calibri"/>
              <a:buChar char="●"/>
            </a:pPr>
            <a:r>
              <a:rPr lang="en" sz="1100">
                <a:solidFill>
                  <a:schemeClr val="lt1"/>
                </a:solidFill>
                <a:latin typeface="Calibri"/>
                <a:ea typeface="Calibri"/>
                <a:cs typeface="Calibri"/>
                <a:sym typeface="Calibri"/>
              </a:rPr>
              <a:t>Furthermore, because a few of the predictor variables were not normally distributed, we attempted to transform these variables in order to improve the model's performance. However, the model performance for both transformed and original predictor variables was comparable.</a:t>
            </a:r>
            <a:endParaRPr sz="1200">
              <a:solidFill>
                <a:schemeClr val="lt1"/>
              </a:solidFill>
              <a:latin typeface="Calibri"/>
              <a:ea typeface="Calibri"/>
              <a:cs typeface="Calibri"/>
              <a:sym typeface="Calibri"/>
            </a:endParaRPr>
          </a:p>
        </p:txBody>
      </p:sp>
      <p:sp>
        <p:nvSpPr>
          <p:cNvPr id="223" name="Google Shape;223;p32"/>
          <p:cNvSpPr/>
          <p:nvPr/>
        </p:nvSpPr>
        <p:spPr>
          <a:xfrm>
            <a:off x="734400" y="1193200"/>
            <a:ext cx="3837600" cy="3184800"/>
          </a:xfrm>
          <a:prstGeom prst="flowChartAlternateProcess">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05117" algn="just" rtl="0">
              <a:spcBef>
                <a:spcPts val="0"/>
              </a:spcBef>
              <a:spcAft>
                <a:spcPts val="0"/>
              </a:spcAft>
              <a:buClr>
                <a:schemeClr val="lt1"/>
              </a:buClr>
              <a:buSzPts val="1205"/>
              <a:buFont typeface="Calibri"/>
              <a:buChar char="●"/>
            </a:pPr>
            <a:r>
              <a:rPr lang="en" sz="1305" b="1" i="1">
                <a:solidFill>
                  <a:schemeClr val="lt1"/>
                </a:solidFill>
                <a:latin typeface="Calibri"/>
                <a:ea typeface="Calibri"/>
                <a:cs typeface="Calibri"/>
                <a:sym typeface="Calibri"/>
              </a:rPr>
              <a:t>Fixing Missing Values:</a:t>
            </a:r>
            <a:r>
              <a:rPr lang="en" sz="1205">
                <a:solidFill>
                  <a:schemeClr val="lt1"/>
                </a:solidFill>
                <a:latin typeface="Calibri"/>
                <a:ea typeface="Calibri"/>
                <a:cs typeface="Calibri"/>
                <a:sym typeface="Calibri"/>
              </a:rPr>
              <a:t> Eliminating missing values and columns which do not contribute to class of interest </a:t>
            </a:r>
            <a:endParaRPr sz="1205">
              <a:solidFill>
                <a:schemeClr val="lt1"/>
              </a:solidFill>
              <a:latin typeface="Calibri"/>
              <a:ea typeface="Calibri"/>
              <a:cs typeface="Calibri"/>
              <a:sym typeface="Calibri"/>
            </a:endParaRPr>
          </a:p>
          <a:p>
            <a:pPr marL="457200" lvl="0" indent="-305117" algn="just" rtl="0">
              <a:spcBef>
                <a:spcPts val="0"/>
              </a:spcBef>
              <a:spcAft>
                <a:spcPts val="0"/>
              </a:spcAft>
              <a:buClr>
                <a:schemeClr val="lt1"/>
              </a:buClr>
              <a:buSzPts val="1205"/>
              <a:buFont typeface="Calibri"/>
              <a:buChar char="●"/>
            </a:pPr>
            <a:r>
              <a:rPr lang="en" sz="1305" b="1" i="1">
                <a:solidFill>
                  <a:schemeClr val="lt1"/>
                </a:solidFill>
                <a:latin typeface="Calibri"/>
                <a:ea typeface="Calibri"/>
                <a:cs typeface="Calibri"/>
                <a:sym typeface="Calibri"/>
              </a:rPr>
              <a:t>Fixing Outliers:</a:t>
            </a:r>
            <a:r>
              <a:rPr lang="en" sz="1205">
                <a:solidFill>
                  <a:schemeClr val="lt1"/>
                </a:solidFill>
                <a:latin typeface="Calibri"/>
                <a:ea typeface="Calibri"/>
                <a:cs typeface="Calibri"/>
                <a:sym typeface="Calibri"/>
              </a:rPr>
              <a:t>  Inter-quantile range outlier method to detect and remove outliers</a:t>
            </a:r>
            <a:endParaRPr sz="1205">
              <a:solidFill>
                <a:schemeClr val="lt1"/>
              </a:solidFill>
              <a:latin typeface="Calibri"/>
              <a:ea typeface="Calibri"/>
              <a:cs typeface="Calibri"/>
              <a:sym typeface="Calibri"/>
            </a:endParaRPr>
          </a:p>
          <a:p>
            <a:pPr marL="457200" lvl="0" indent="-305117" algn="just" rtl="0">
              <a:spcBef>
                <a:spcPts val="0"/>
              </a:spcBef>
              <a:spcAft>
                <a:spcPts val="0"/>
              </a:spcAft>
              <a:buClr>
                <a:schemeClr val="lt1"/>
              </a:buClr>
              <a:buSzPts val="1205"/>
              <a:buFont typeface="Calibri"/>
              <a:buChar char="●"/>
            </a:pPr>
            <a:r>
              <a:rPr lang="en" sz="1305" b="1" i="1">
                <a:solidFill>
                  <a:schemeClr val="lt1"/>
                </a:solidFill>
                <a:latin typeface="Calibri"/>
                <a:ea typeface="Calibri"/>
                <a:cs typeface="Calibri"/>
                <a:sym typeface="Calibri"/>
              </a:rPr>
              <a:t>Dimensionality Reduction:</a:t>
            </a:r>
            <a:r>
              <a:rPr lang="en" sz="1205">
                <a:solidFill>
                  <a:schemeClr val="lt1"/>
                </a:solidFill>
                <a:latin typeface="Calibri"/>
                <a:ea typeface="Calibri"/>
                <a:cs typeface="Calibri"/>
                <a:sym typeface="Calibri"/>
              </a:rPr>
              <a:t> Missing values mainly present in columns rate_of_interest, interest_rate_spread and upfront_charges. Moreover, not contributing to class of interest and thus eliminating them from our analysis</a:t>
            </a:r>
            <a:endParaRPr sz="11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784125" y="114200"/>
            <a:ext cx="2380500" cy="613200"/>
          </a:xfrm>
          <a:prstGeom prst="rect">
            <a:avLst/>
          </a:prstGeom>
        </p:spPr>
        <p:txBody>
          <a:bodyPr spcFirstLastPara="1" wrap="square" lIns="91425" tIns="91425" rIns="91425" bIns="91425" anchor="t" anchorCtr="0">
            <a:normAutofit fontScale="90000"/>
          </a:bodyPr>
          <a:lstStyle/>
          <a:p>
            <a:pPr marL="0" lvl="0" indent="0" algn="l" rtl="0">
              <a:lnSpc>
                <a:spcPct val="208181"/>
              </a:lnSpc>
              <a:spcBef>
                <a:spcPts val="0"/>
              </a:spcBef>
              <a:spcAft>
                <a:spcPts val="800"/>
              </a:spcAft>
              <a:buNone/>
            </a:pPr>
            <a:r>
              <a:rPr lang="en" sz="2400" b="1" i="1">
                <a:latin typeface="Calibri"/>
                <a:ea typeface="Calibri"/>
                <a:cs typeface="Calibri"/>
                <a:sym typeface="Calibri"/>
              </a:rPr>
              <a:t>SEM</a:t>
            </a:r>
            <a:r>
              <a:rPr lang="en" sz="3344" b="1" i="1">
                <a:latin typeface="Calibri"/>
                <a:ea typeface="Calibri"/>
                <a:cs typeface="Calibri"/>
                <a:sym typeface="Calibri"/>
              </a:rPr>
              <a:t>M</a:t>
            </a:r>
            <a:r>
              <a:rPr lang="en" sz="2400" b="1" i="1">
                <a:latin typeface="Calibri"/>
                <a:ea typeface="Calibri"/>
                <a:cs typeface="Calibri"/>
                <a:sym typeface="Calibri"/>
              </a:rPr>
              <a:t>A - </a:t>
            </a:r>
            <a:r>
              <a:rPr lang="en" sz="3344" b="1" i="1">
                <a:latin typeface="Calibri"/>
                <a:ea typeface="Calibri"/>
                <a:cs typeface="Calibri"/>
                <a:sym typeface="Calibri"/>
              </a:rPr>
              <a:t>M</a:t>
            </a:r>
            <a:r>
              <a:rPr lang="en" sz="2400" b="1" i="1">
                <a:latin typeface="Calibri"/>
                <a:ea typeface="Calibri"/>
                <a:cs typeface="Calibri"/>
                <a:sym typeface="Calibri"/>
              </a:rPr>
              <a:t>odel</a:t>
            </a:r>
            <a:endParaRPr sz="2400" b="1" i="1">
              <a:latin typeface="Calibri"/>
              <a:ea typeface="Calibri"/>
              <a:cs typeface="Calibri"/>
              <a:sym typeface="Calibri"/>
            </a:endParaRPr>
          </a:p>
        </p:txBody>
      </p:sp>
      <p:sp>
        <p:nvSpPr>
          <p:cNvPr id="229" name="Google Shape;229;p33"/>
          <p:cNvSpPr txBox="1">
            <a:spLocks noGrp="1"/>
          </p:cNvSpPr>
          <p:nvPr>
            <p:ph type="body" idx="1"/>
          </p:nvPr>
        </p:nvSpPr>
        <p:spPr>
          <a:xfrm>
            <a:off x="3069745" y="3953614"/>
            <a:ext cx="2805000" cy="6573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b="1">
                <a:latin typeface="Calibri"/>
                <a:ea typeface="Calibri"/>
                <a:cs typeface="Calibri"/>
                <a:sym typeface="Calibri"/>
              </a:rPr>
              <a:t>Neural Network</a:t>
            </a:r>
            <a:endParaRPr b="1">
              <a:latin typeface="Calibri"/>
              <a:ea typeface="Calibri"/>
              <a:cs typeface="Calibri"/>
              <a:sym typeface="Calibri"/>
            </a:endParaRPr>
          </a:p>
        </p:txBody>
      </p:sp>
      <p:pic>
        <p:nvPicPr>
          <p:cNvPr id="230" name="Google Shape;230;p33"/>
          <p:cNvPicPr preferRelativeResize="0"/>
          <p:nvPr/>
        </p:nvPicPr>
        <p:blipFill>
          <a:blip r:embed="rId3">
            <a:alphaModFix/>
          </a:blip>
          <a:stretch>
            <a:fillRect/>
          </a:stretch>
        </p:blipFill>
        <p:spPr>
          <a:xfrm>
            <a:off x="3218719" y="1566002"/>
            <a:ext cx="2099681" cy="2201379"/>
          </a:xfrm>
          <a:prstGeom prst="rect">
            <a:avLst/>
          </a:prstGeom>
          <a:noFill/>
          <a:ln>
            <a:noFill/>
          </a:ln>
        </p:spPr>
      </p:pic>
      <p:sp>
        <p:nvSpPr>
          <p:cNvPr id="231" name="Google Shape;231;p33"/>
          <p:cNvSpPr txBox="1"/>
          <p:nvPr/>
        </p:nvSpPr>
        <p:spPr>
          <a:xfrm>
            <a:off x="1235024" y="1568301"/>
            <a:ext cx="21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1"/>
                </a:solidFill>
                <a:latin typeface="Calibri"/>
                <a:ea typeface="Calibri"/>
                <a:cs typeface="Calibri"/>
                <a:sym typeface="Calibri"/>
              </a:rPr>
              <a:t>Logistic Regression</a:t>
            </a:r>
            <a:endParaRPr sz="1800" b="1">
              <a:solidFill>
                <a:schemeClr val="dk1"/>
              </a:solidFill>
              <a:latin typeface="Calibri"/>
              <a:ea typeface="Calibri"/>
              <a:cs typeface="Calibri"/>
              <a:sym typeface="Calibri"/>
            </a:endParaRPr>
          </a:p>
        </p:txBody>
      </p:sp>
      <p:sp>
        <p:nvSpPr>
          <p:cNvPr id="232" name="Google Shape;232;p33"/>
          <p:cNvSpPr txBox="1"/>
          <p:nvPr/>
        </p:nvSpPr>
        <p:spPr>
          <a:xfrm>
            <a:off x="985950" y="2367882"/>
            <a:ext cx="1721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1"/>
                </a:solidFill>
                <a:latin typeface="Calibri"/>
                <a:ea typeface="Calibri"/>
                <a:cs typeface="Calibri"/>
                <a:sym typeface="Calibri"/>
              </a:rPr>
              <a:t>Decision Tree</a:t>
            </a:r>
            <a:endParaRPr b="1">
              <a:latin typeface="Old Standard TT"/>
              <a:ea typeface="Old Standard TT"/>
              <a:cs typeface="Old Standard TT"/>
              <a:sym typeface="Old Standard TT"/>
            </a:endParaRPr>
          </a:p>
        </p:txBody>
      </p:sp>
      <p:sp>
        <p:nvSpPr>
          <p:cNvPr id="233" name="Google Shape;233;p33"/>
          <p:cNvSpPr txBox="1"/>
          <p:nvPr/>
        </p:nvSpPr>
        <p:spPr>
          <a:xfrm>
            <a:off x="3498220" y="923425"/>
            <a:ext cx="1948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1"/>
                </a:solidFill>
                <a:latin typeface="Calibri"/>
                <a:ea typeface="Calibri"/>
                <a:cs typeface="Calibri"/>
                <a:sym typeface="Calibri"/>
              </a:rPr>
              <a:t>Bootstrap Forest</a:t>
            </a:r>
            <a:endParaRPr b="1">
              <a:latin typeface="Old Standard TT"/>
              <a:ea typeface="Old Standard TT"/>
              <a:cs typeface="Old Standard TT"/>
              <a:sym typeface="Old Standard TT"/>
            </a:endParaRPr>
          </a:p>
        </p:txBody>
      </p:sp>
      <p:sp>
        <p:nvSpPr>
          <p:cNvPr id="234" name="Google Shape;234;p33"/>
          <p:cNvSpPr txBox="1"/>
          <p:nvPr/>
        </p:nvSpPr>
        <p:spPr>
          <a:xfrm>
            <a:off x="2021200" y="4530498"/>
            <a:ext cx="138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235" name="Google Shape;235;p33"/>
          <p:cNvSpPr txBox="1"/>
          <p:nvPr/>
        </p:nvSpPr>
        <p:spPr>
          <a:xfrm>
            <a:off x="1235014" y="3061031"/>
            <a:ext cx="21684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500" b="1">
                <a:solidFill>
                  <a:schemeClr val="lt2"/>
                </a:solidFill>
                <a:latin typeface="Calibri"/>
                <a:ea typeface="Calibri"/>
                <a:cs typeface="Calibri"/>
                <a:sym typeface="Calibri"/>
              </a:rPr>
              <a:t>Boosted Tree</a:t>
            </a:r>
            <a:endParaRPr sz="2100" b="1">
              <a:solidFill>
                <a:schemeClr val="lt2"/>
              </a:solidFill>
              <a:latin typeface="Old Standard TT"/>
              <a:ea typeface="Old Standard TT"/>
              <a:cs typeface="Old Standard TT"/>
              <a:sym typeface="Old Standard TT"/>
            </a:endParaRPr>
          </a:p>
        </p:txBody>
      </p:sp>
      <p:sp>
        <p:nvSpPr>
          <p:cNvPr id="236" name="Google Shape;236;p33"/>
          <p:cNvSpPr txBox="1"/>
          <p:nvPr/>
        </p:nvSpPr>
        <p:spPr>
          <a:xfrm>
            <a:off x="3164550" y="5216150"/>
            <a:ext cx="188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237" name="Google Shape;237;p33"/>
          <p:cNvSpPr txBox="1"/>
          <p:nvPr/>
        </p:nvSpPr>
        <p:spPr>
          <a:xfrm>
            <a:off x="5558315" y="3167487"/>
            <a:ext cx="1489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1"/>
                </a:solidFill>
                <a:latin typeface="Calibri"/>
                <a:ea typeface="Calibri"/>
                <a:cs typeface="Calibri"/>
                <a:sym typeface="Calibri"/>
              </a:rPr>
              <a:t>Naive Bayes</a:t>
            </a:r>
            <a:endParaRPr b="1">
              <a:latin typeface="Old Standard TT"/>
              <a:ea typeface="Old Standard TT"/>
              <a:cs typeface="Old Standard TT"/>
              <a:sym typeface="Old Standard TT"/>
            </a:endParaRPr>
          </a:p>
        </p:txBody>
      </p:sp>
      <p:sp>
        <p:nvSpPr>
          <p:cNvPr id="238" name="Google Shape;238;p33"/>
          <p:cNvSpPr txBox="1"/>
          <p:nvPr/>
        </p:nvSpPr>
        <p:spPr>
          <a:xfrm>
            <a:off x="5980914" y="2367894"/>
            <a:ext cx="2299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1"/>
                </a:solidFill>
                <a:latin typeface="Calibri"/>
                <a:ea typeface="Calibri"/>
                <a:cs typeface="Calibri"/>
                <a:sym typeface="Calibri"/>
              </a:rPr>
              <a:t>K-Nearest Neighbours</a:t>
            </a:r>
            <a:endParaRPr>
              <a:latin typeface="Old Standard TT"/>
              <a:ea typeface="Old Standard TT"/>
              <a:cs typeface="Old Standard TT"/>
              <a:sym typeface="Old Standard TT"/>
            </a:endParaRPr>
          </a:p>
        </p:txBody>
      </p:sp>
      <p:sp>
        <p:nvSpPr>
          <p:cNvPr id="239" name="Google Shape;239;p33"/>
          <p:cNvSpPr txBox="1"/>
          <p:nvPr/>
        </p:nvSpPr>
        <p:spPr>
          <a:xfrm>
            <a:off x="5418734" y="1568301"/>
            <a:ext cx="28050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500" b="1">
                <a:solidFill>
                  <a:schemeClr val="lt2"/>
                </a:solidFill>
                <a:latin typeface="Calibri"/>
                <a:ea typeface="Calibri"/>
                <a:cs typeface="Calibri"/>
                <a:sym typeface="Calibri"/>
              </a:rPr>
              <a:t>Ensemble Models</a:t>
            </a:r>
            <a:endParaRPr sz="2100">
              <a:solidFill>
                <a:schemeClr val="lt2"/>
              </a:solidFill>
              <a:latin typeface="Old Standard TT"/>
              <a:ea typeface="Old Standard TT"/>
              <a:cs typeface="Old Standard TT"/>
              <a:sym typeface="Old Standard TT"/>
            </a:endParaRPr>
          </a:p>
        </p:txBody>
      </p:sp>
      <p:pic>
        <p:nvPicPr>
          <p:cNvPr id="240" name="Google Shape;240;p33"/>
          <p:cNvPicPr preferRelativeResize="0"/>
          <p:nvPr/>
        </p:nvPicPr>
        <p:blipFill>
          <a:blip r:embed="rId4">
            <a:alphaModFix/>
          </a:blip>
          <a:stretch>
            <a:fillRect/>
          </a:stretch>
        </p:blipFill>
        <p:spPr>
          <a:xfrm>
            <a:off x="165600" y="136100"/>
            <a:ext cx="550559" cy="569400"/>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3223</Words>
  <Application>Microsoft Office PowerPoint</Application>
  <PresentationFormat>On-screen Show (16:9)</PresentationFormat>
  <Paragraphs>211</Paragraphs>
  <Slides>32</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Roboto</vt:lpstr>
      <vt:lpstr>Old Standard TT</vt:lpstr>
      <vt:lpstr>Arial</vt:lpstr>
      <vt:lpstr>Calibri</vt:lpstr>
      <vt:lpstr>Söhne</vt:lpstr>
      <vt:lpstr>Wingdings</vt:lpstr>
      <vt:lpstr>Paperback</vt:lpstr>
      <vt:lpstr>Paperback</vt:lpstr>
      <vt:lpstr>Predicting Loan Default in Banks</vt:lpstr>
      <vt:lpstr>PowerPoint Presentation</vt:lpstr>
      <vt:lpstr>Executive Summary</vt:lpstr>
      <vt:lpstr>Business Problem </vt:lpstr>
      <vt:lpstr>PowerPoint Presentation</vt:lpstr>
      <vt:lpstr>SEMMA - Sample</vt:lpstr>
      <vt:lpstr>SEMMA - Explore </vt:lpstr>
      <vt:lpstr>SEMMA - Modify</vt:lpstr>
      <vt:lpstr>SEMMA - Model</vt:lpstr>
      <vt:lpstr>SEMMA - Assessment</vt:lpstr>
      <vt:lpstr>SEMMA - Assessment</vt:lpstr>
      <vt:lpstr>Results  </vt:lpstr>
      <vt:lpstr>Results  </vt:lpstr>
      <vt:lpstr>Conclusions</vt:lpstr>
      <vt:lpstr>Conclusions</vt:lpstr>
      <vt:lpstr>Conclusions</vt:lpstr>
      <vt:lpstr>Recommendations</vt:lpstr>
      <vt:lpstr>References</vt:lpstr>
      <vt:lpstr> THANK YOU</vt:lpstr>
      <vt:lpstr>Appendix</vt:lpstr>
      <vt:lpstr>7.  Appendix </vt:lpstr>
      <vt:lpstr>Appendix</vt:lpstr>
      <vt:lpstr>7.  Appendix </vt:lpstr>
      <vt:lpstr>7.  Appendix </vt:lpstr>
      <vt:lpstr>7.  Appendix </vt:lpstr>
      <vt:lpstr>7.  Appendix </vt:lpstr>
      <vt:lpstr>7.  Appendix </vt:lpstr>
      <vt:lpstr>7.  Appendix </vt:lpstr>
      <vt:lpstr>7.  Appendix </vt:lpstr>
      <vt:lpstr>7.  Appendix </vt:lpstr>
      <vt:lpstr>7.  Appendix </vt:lpstr>
      <vt:lpstr>7.  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Loan Default in Banks</dc:title>
  <cp:lastModifiedBy>Ajith Menon, Adwaith</cp:lastModifiedBy>
  <cp:revision>32</cp:revision>
  <dcterms:modified xsi:type="dcterms:W3CDTF">2023-03-18T17:45:59Z</dcterms:modified>
</cp:coreProperties>
</file>